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8"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Помір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Помір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Помір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Помір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53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uk-UA"/>
              <a:t>Клацніть, щоб редагувати стиль зразка заголовка</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uk-UA"/>
              <a:t>Клацніть, щоб редагувати стиль зразка підзаголовка</a:t>
            </a:r>
            <a:endParaRPr lang="en-US" dirty="0"/>
          </a:p>
        </p:txBody>
      </p:sp>
      <p:sp>
        <p:nvSpPr>
          <p:cNvPr id="4" name="Date Placeholder 3"/>
          <p:cNvSpPr>
            <a:spLocks noGrp="1"/>
          </p:cNvSpPr>
          <p:nvPr>
            <p:ph type="dt" sz="half" idx="10"/>
          </p:nvPr>
        </p:nvSpPr>
        <p:spPr/>
        <p:txBody>
          <a:bodyPr/>
          <a:lstStyle/>
          <a:p>
            <a:fld id="{9778C285-0362-4888-B68C-987C2F5686FE}" type="datetimeFigureOut">
              <a:rPr lang="uk-UA" smtClean="0"/>
              <a:t>28.12.2023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422386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фотографія з підписом">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uk-UA"/>
              <a:t>Клацніть, щоб редагувати стиль зразка заголовка</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uk-UA"/>
              <a:t>Клацніть піктограму, щоб додати зображення</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9778C285-0362-4888-B68C-987C2F5686FE}" type="datetimeFigureOut">
              <a:rPr lang="uk-UA" smtClean="0"/>
              <a:t>28.12.2023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3975701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Назва та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uk-UA"/>
              <a:t>Клацніть, щоб редагувати стиль зразка заголовка</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9778C285-0362-4888-B68C-987C2F5686FE}" type="datetimeFigureOut">
              <a:rPr lang="uk-UA" smtClean="0"/>
              <a:t>28.12.2023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2077183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з підписом">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uk-UA"/>
              <a:t>Клацніть, щоб редагувати стиль зразка заголовка</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9778C285-0362-4888-B68C-987C2F5686FE}" type="datetimeFigureOut">
              <a:rPr lang="uk-UA" smtClean="0"/>
              <a:t>28.12.2023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82C5C428-65AD-4027-B999-3FF186768702}" type="slidenum">
              <a:rPr lang="uk-UA" smtClean="0"/>
              <a:t>‹№›</a:t>
            </a:fld>
            <a:endParaRPr lang="uk-UA"/>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96771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ка назви">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uk-UA"/>
              <a:t>Клацніть, щоб редагувати стиль зразка заголовка</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9778C285-0362-4888-B68C-987C2F5686FE}" type="datetimeFigureOut">
              <a:rPr lang="uk-UA" smtClean="0"/>
              <a:t>28.12.2023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3670033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uk-UA"/>
              <a:t>Клацніть, щоб редагувати стиль зразка заголовка</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3" name="Date Placeholder 2"/>
          <p:cNvSpPr>
            <a:spLocks noGrp="1"/>
          </p:cNvSpPr>
          <p:nvPr>
            <p:ph type="dt" sz="half" idx="10"/>
          </p:nvPr>
        </p:nvSpPr>
        <p:spPr/>
        <p:txBody>
          <a:bodyPr/>
          <a:lstStyle/>
          <a:p>
            <a:fld id="{9778C285-0362-4888-B68C-987C2F5686FE}" type="datetimeFigureOut">
              <a:rPr lang="uk-UA" smtClean="0"/>
              <a:t>28.12.2023</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3233775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колонки з малюнками">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uk-UA"/>
              <a:t>Клацніть, щоб редагувати стиль зразка заголовка</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3" name="Date Placeholder 2"/>
          <p:cNvSpPr>
            <a:spLocks noGrp="1"/>
          </p:cNvSpPr>
          <p:nvPr>
            <p:ph type="dt" sz="half" idx="10"/>
          </p:nvPr>
        </p:nvSpPr>
        <p:spPr/>
        <p:txBody>
          <a:bodyPr/>
          <a:lstStyle/>
          <a:p>
            <a:fld id="{9778C285-0362-4888-B68C-987C2F5686FE}" type="datetimeFigureOut">
              <a:rPr lang="uk-UA" smtClean="0"/>
              <a:t>28.12.2023</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2225438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9778C285-0362-4888-B68C-987C2F5686FE}" type="datetimeFigureOut">
              <a:rPr lang="uk-UA" smtClean="0"/>
              <a:t>28.12.2023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4112762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9778C285-0362-4888-B68C-987C2F5686FE}" type="datetimeFigureOut">
              <a:rPr lang="uk-UA" smtClean="0"/>
              <a:t>28.12.2023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306103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Назва та вмі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9778C285-0362-4888-B68C-987C2F5686FE}" type="datetimeFigureOut">
              <a:rPr lang="uk-UA" smtClean="0"/>
              <a:t>28.12.2023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3879695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Назва розділу">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a:t>Клацніть, щоб відредагувати стилі зразків тексту</a:t>
            </a:r>
          </a:p>
        </p:txBody>
      </p:sp>
      <p:sp>
        <p:nvSpPr>
          <p:cNvPr id="4" name="Date Placeholder 3"/>
          <p:cNvSpPr>
            <a:spLocks noGrp="1"/>
          </p:cNvSpPr>
          <p:nvPr>
            <p:ph type="dt" sz="half" idx="10"/>
          </p:nvPr>
        </p:nvSpPr>
        <p:spPr/>
        <p:txBody>
          <a:bodyPr/>
          <a:lstStyle/>
          <a:p>
            <a:fld id="{9778C285-0362-4888-B68C-987C2F5686FE}" type="datetimeFigureOut">
              <a:rPr lang="uk-UA" smtClean="0"/>
              <a:t>28.12.2023</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3531233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Date Placeholder 4"/>
          <p:cNvSpPr>
            <a:spLocks noGrp="1"/>
          </p:cNvSpPr>
          <p:nvPr>
            <p:ph type="dt" sz="half" idx="10"/>
          </p:nvPr>
        </p:nvSpPr>
        <p:spPr/>
        <p:txBody>
          <a:bodyPr/>
          <a:lstStyle/>
          <a:p>
            <a:fld id="{9778C285-0362-4888-B68C-987C2F5686FE}" type="datetimeFigureOut">
              <a:rPr lang="uk-UA" smtClean="0"/>
              <a:t>28.12.2023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2060813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7" name="Date Placeholder 6"/>
          <p:cNvSpPr>
            <a:spLocks noGrp="1"/>
          </p:cNvSpPr>
          <p:nvPr>
            <p:ph type="dt" sz="half" idx="10"/>
          </p:nvPr>
        </p:nvSpPr>
        <p:spPr/>
        <p:txBody>
          <a:bodyPr/>
          <a:lstStyle/>
          <a:p>
            <a:fld id="{9778C285-0362-4888-B68C-987C2F5686FE}" type="datetimeFigureOut">
              <a:rPr lang="uk-UA" smtClean="0"/>
              <a:t>28.12.2023</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271019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Date Placeholder 2"/>
          <p:cNvSpPr>
            <a:spLocks noGrp="1"/>
          </p:cNvSpPr>
          <p:nvPr>
            <p:ph type="dt" sz="half" idx="10"/>
          </p:nvPr>
        </p:nvSpPr>
        <p:spPr/>
        <p:txBody>
          <a:bodyPr/>
          <a:lstStyle/>
          <a:p>
            <a:fld id="{9778C285-0362-4888-B68C-987C2F5686FE}" type="datetimeFigureOut">
              <a:rPr lang="uk-UA" smtClean="0"/>
              <a:t>28.12.2023</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3284084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8C285-0362-4888-B68C-987C2F5686FE}" type="datetimeFigureOut">
              <a:rPr lang="uk-UA" smtClean="0"/>
              <a:t>28.12.2023</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358788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9778C285-0362-4888-B68C-987C2F5686FE}" type="datetimeFigureOut">
              <a:rPr lang="uk-UA" smtClean="0"/>
              <a:t>28.12.2023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2152343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і підпис">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uk-UA"/>
              <a:t>Клацніть, щоб редагувати стиль зразка заголовка</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9778C285-0362-4888-B68C-987C2F5686FE}" type="datetimeFigureOut">
              <a:rPr lang="uk-UA" smtClean="0"/>
              <a:t>28.12.2023</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82C5C428-65AD-4027-B999-3FF186768702}" type="slidenum">
              <a:rPr lang="uk-UA" smtClean="0"/>
              <a:t>‹№›</a:t>
            </a:fld>
            <a:endParaRPr lang="uk-UA"/>
          </a:p>
        </p:txBody>
      </p:sp>
    </p:spTree>
    <p:extLst>
      <p:ext uri="{BB962C8B-B14F-4D97-AF65-F5344CB8AC3E}">
        <p14:creationId xmlns:p14="http://schemas.microsoft.com/office/powerpoint/2010/main" val="444363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778C285-0362-4888-B68C-987C2F5686FE}" type="datetimeFigureOut">
              <a:rPr lang="uk-UA" smtClean="0"/>
              <a:t>28.12.2023</a:t>
            </a:fld>
            <a:endParaRPr lang="uk-UA"/>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uk-UA"/>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2C5C428-65AD-4027-B999-3FF186768702}" type="slidenum">
              <a:rPr lang="uk-UA" smtClean="0"/>
              <a:t>‹№›</a:t>
            </a:fld>
            <a:endParaRPr lang="uk-UA"/>
          </a:p>
        </p:txBody>
      </p:sp>
    </p:spTree>
    <p:extLst>
      <p:ext uri="{BB962C8B-B14F-4D97-AF65-F5344CB8AC3E}">
        <p14:creationId xmlns:p14="http://schemas.microsoft.com/office/powerpoint/2010/main" val="34381011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471A41-145B-49D2-97B3-8DC7EBD4CEB0}"/>
              </a:ext>
            </a:extLst>
          </p:cNvPr>
          <p:cNvSpPr>
            <a:spLocks noGrp="1"/>
          </p:cNvSpPr>
          <p:nvPr>
            <p:ph type="ctrTitle"/>
          </p:nvPr>
        </p:nvSpPr>
        <p:spPr>
          <a:xfrm>
            <a:off x="1370693" y="1600199"/>
            <a:ext cx="9440034" cy="1828801"/>
          </a:xfrm>
        </p:spPr>
        <p:txBody>
          <a:bodyPr>
            <a:normAutofit fontScale="90000"/>
          </a:bodyPr>
          <a:lstStyle/>
          <a:p>
            <a:r>
              <a:rPr lang="uk-UA" dirty="0"/>
              <a:t>Колекційна карткова гра із ШІ</a:t>
            </a:r>
            <a:br>
              <a:rPr lang="uk-UA" dirty="0"/>
            </a:br>
            <a:r>
              <a:rPr lang="en-US" dirty="0"/>
              <a:t>EXEC_MAGICA</a:t>
            </a:r>
            <a:endParaRPr lang="uk-UA" dirty="0"/>
          </a:p>
        </p:txBody>
      </p:sp>
      <p:sp>
        <p:nvSpPr>
          <p:cNvPr id="3" name="Підзаголовок 2">
            <a:extLst>
              <a:ext uri="{FF2B5EF4-FFF2-40B4-BE49-F238E27FC236}">
                <a16:creationId xmlns:a16="http://schemas.microsoft.com/office/drawing/2014/main" id="{E2C5D2D2-5DA7-4C0D-88ED-274518B88846}"/>
              </a:ext>
            </a:extLst>
          </p:cNvPr>
          <p:cNvSpPr>
            <a:spLocks noGrp="1"/>
          </p:cNvSpPr>
          <p:nvPr>
            <p:ph type="subTitle" idx="1"/>
          </p:nvPr>
        </p:nvSpPr>
        <p:spPr>
          <a:xfrm>
            <a:off x="1370693" y="3667233"/>
            <a:ext cx="9440034" cy="1049867"/>
          </a:xfrm>
        </p:spPr>
        <p:txBody>
          <a:bodyPr>
            <a:normAutofit fontScale="85000" lnSpcReduction="10000"/>
          </a:bodyPr>
          <a:lstStyle/>
          <a:p>
            <a:r>
              <a:rPr lang="uk-UA" dirty="0"/>
              <a:t>Презентацію підготував</a:t>
            </a:r>
          </a:p>
          <a:p>
            <a:r>
              <a:rPr lang="uk-UA" dirty="0"/>
              <a:t>Студент групи ІП-11</a:t>
            </a:r>
          </a:p>
          <a:p>
            <a:r>
              <a:rPr lang="uk-UA" dirty="0"/>
              <a:t>Кузьменков Дмитро</a:t>
            </a:r>
          </a:p>
        </p:txBody>
      </p:sp>
    </p:spTree>
    <p:extLst>
      <p:ext uri="{BB962C8B-B14F-4D97-AF65-F5344CB8AC3E}">
        <p14:creationId xmlns:p14="http://schemas.microsoft.com/office/powerpoint/2010/main" val="188613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BF04B0D-3B4E-4A77-B01F-DBA61C2E556F}"/>
              </a:ext>
            </a:extLst>
          </p:cNvPr>
          <p:cNvPicPr>
            <a:picLocks noChangeAspect="1"/>
          </p:cNvPicPr>
          <p:nvPr/>
        </p:nvPicPr>
        <p:blipFill>
          <a:blip r:embed="rId2"/>
          <a:stretch>
            <a:fillRect/>
          </a:stretch>
        </p:blipFill>
        <p:spPr>
          <a:xfrm>
            <a:off x="901092" y="2921000"/>
            <a:ext cx="4914722" cy="276453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651B2989-FC3F-494B-B37E-F571819FA1AE}"/>
              </a:ext>
            </a:extLst>
          </p:cNvPr>
          <p:cNvSpPr txBox="1"/>
          <p:nvPr/>
        </p:nvSpPr>
        <p:spPr>
          <a:xfrm>
            <a:off x="1595981" y="2522984"/>
            <a:ext cx="3524944" cy="369332"/>
          </a:xfrm>
          <a:prstGeom prst="rect">
            <a:avLst/>
          </a:prstGeom>
          <a:noFill/>
        </p:spPr>
        <p:txBody>
          <a:bodyPr wrap="square" rtlCol="0">
            <a:spAutoFit/>
          </a:bodyPr>
          <a:lstStyle/>
          <a:p>
            <a:pPr algn="ctr"/>
            <a:r>
              <a:rPr lang="uk-UA" dirty="0">
                <a:solidFill>
                  <a:schemeClr val="tx2"/>
                </a:solidFill>
              </a:rPr>
              <a:t>Меню налаштування гри</a:t>
            </a:r>
          </a:p>
        </p:txBody>
      </p:sp>
      <p:pic>
        <p:nvPicPr>
          <p:cNvPr id="7" name="Рисунок 6">
            <a:extLst>
              <a:ext uri="{FF2B5EF4-FFF2-40B4-BE49-F238E27FC236}">
                <a16:creationId xmlns:a16="http://schemas.microsoft.com/office/drawing/2014/main" id="{CADCF7E1-B5B5-4362-AEE3-5311A224BA1C}"/>
              </a:ext>
            </a:extLst>
          </p:cNvPr>
          <p:cNvPicPr>
            <a:picLocks noChangeAspect="1"/>
          </p:cNvPicPr>
          <p:nvPr/>
        </p:nvPicPr>
        <p:blipFill>
          <a:blip r:embed="rId3"/>
          <a:stretch>
            <a:fillRect/>
          </a:stretch>
        </p:blipFill>
        <p:spPr>
          <a:xfrm>
            <a:off x="6376185" y="1140719"/>
            <a:ext cx="4914723" cy="2764531"/>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9D054190-1955-4494-BE73-F1F75CC40948}"/>
              </a:ext>
            </a:extLst>
          </p:cNvPr>
          <p:cNvSpPr txBox="1"/>
          <p:nvPr/>
        </p:nvSpPr>
        <p:spPr>
          <a:xfrm>
            <a:off x="7071074" y="710168"/>
            <a:ext cx="3524944" cy="369332"/>
          </a:xfrm>
          <a:prstGeom prst="rect">
            <a:avLst/>
          </a:prstGeom>
          <a:noFill/>
        </p:spPr>
        <p:txBody>
          <a:bodyPr wrap="square" rtlCol="0">
            <a:spAutoFit/>
          </a:bodyPr>
          <a:lstStyle/>
          <a:p>
            <a:pPr algn="ctr"/>
            <a:r>
              <a:rPr lang="uk-UA" dirty="0">
                <a:solidFill>
                  <a:schemeClr val="tx2"/>
                </a:solidFill>
              </a:rPr>
              <a:t>Ігровий процес</a:t>
            </a:r>
          </a:p>
        </p:txBody>
      </p:sp>
    </p:spTree>
    <p:extLst>
      <p:ext uri="{BB962C8B-B14F-4D97-AF65-F5344CB8AC3E}">
        <p14:creationId xmlns:p14="http://schemas.microsoft.com/office/powerpoint/2010/main" val="3314964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53FD53-9E17-4908-BF58-A237896D7457}"/>
              </a:ext>
            </a:extLst>
          </p:cNvPr>
          <p:cNvSpPr>
            <a:spLocks noGrp="1"/>
          </p:cNvSpPr>
          <p:nvPr>
            <p:ph type="title"/>
          </p:nvPr>
        </p:nvSpPr>
        <p:spPr/>
        <p:txBody>
          <a:bodyPr/>
          <a:lstStyle/>
          <a:p>
            <a:pPr algn="l"/>
            <a:r>
              <a:rPr lang="uk-UA" dirty="0"/>
              <a:t>Розгортання програмного забезпечення</a:t>
            </a:r>
          </a:p>
        </p:txBody>
      </p:sp>
      <p:pic>
        <p:nvPicPr>
          <p:cNvPr id="4" name="Рисунок 3">
            <a:extLst>
              <a:ext uri="{FF2B5EF4-FFF2-40B4-BE49-F238E27FC236}">
                <a16:creationId xmlns:a16="http://schemas.microsoft.com/office/drawing/2014/main" id="{C38F5026-34CB-4996-803F-7B79F62433B5}"/>
              </a:ext>
            </a:extLst>
          </p:cNvPr>
          <p:cNvPicPr/>
          <p:nvPr/>
        </p:nvPicPr>
        <p:blipFill>
          <a:blip r:embed="rId2"/>
          <a:stretch>
            <a:fillRect/>
          </a:stretch>
        </p:blipFill>
        <p:spPr>
          <a:xfrm>
            <a:off x="913795" y="2042244"/>
            <a:ext cx="2390775" cy="1672506"/>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DF69B6D2-D8E9-4D1F-BABE-FE5A58AC41A8}"/>
              </a:ext>
            </a:extLst>
          </p:cNvPr>
          <p:cNvSpPr txBox="1"/>
          <p:nvPr/>
        </p:nvSpPr>
        <p:spPr>
          <a:xfrm>
            <a:off x="346710" y="1626481"/>
            <a:ext cx="3524944" cy="369332"/>
          </a:xfrm>
          <a:prstGeom prst="rect">
            <a:avLst/>
          </a:prstGeom>
          <a:noFill/>
        </p:spPr>
        <p:txBody>
          <a:bodyPr wrap="square" rtlCol="0">
            <a:spAutoFit/>
          </a:bodyPr>
          <a:lstStyle/>
          <a:p>
            <a:pPr algn="ctr"/>
            <a:r>
              <a:rPr lang="uk-UA" dirty="0">
                <a:solidFill>
                  <a:schemeClr val="tx2"/>
                </a:solidFill>
              </a:rPr>
              <a:t>Завантаження клієнта </a:t>
            </a:r>
            <a:r>
              <a:rPr lang="en-US" dirty="0">
                <a:solidFill>
                  <a:schemeClr val="tx2"/>
                </a:solidFill>
              </a:rPr>
              <a:t>Itch.io</a:t>
            </a:r>
            <a:r>
              <a:rPr lang="uk-UA" dirty="0">
                <a:solidFill>
                  <a:schemeClr val="tx2"/>
                </a:solidFill>
              </a:rPr>
              <a:t> </a:t>
            </a:r>
          </a:p>
        </p:txBody>
      </p:sp>
      <p:pic>
        <p:nvPicPr>
          <p:cNvPr id="6" name="Рисунок 5">
            <a:extLst>
              <a:ext uri="{FF2B5EF4-FFF2-40B4-BE49-F238E27FC236}">
                <a16:creationId xmlns:a16="http://schemas.microsoft.com/office/drawing/2014/main" id="{D8FD1CE5-F4F5-404F-981E-1B70F5D082B2}"/>
              </a:ext>
            </a:extLst>
          </p:cNvPr>
          <p:cNvPicPr/>
          <p:nvPr/>
        </p:nvPicPr>
        <p:blipFill>
          <a:blip r:embed="rId3"/>
          <a:stretch>
            <a:fillRect/>
          </a:stretch>
        </p:blipFill>
        <p:spPr>
          <a:xfrm>
            <a:off x="5218359" y="2042244"/>
            <a:ext cx="1744633" cy="167250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DFC2EE2C-5345-4E5B-87BC-6E88DA519961}"/>
              </a:ext>
            </a:extLst>
          </p:cNvPr>
          <p:cNvSpPr txBox="1"/>
          <p:nvPr/>
        </p:nvSpPr>
        <p:spPr>
          <a:xfrm>
            <a:off x="4328203" y="1672912"/>
            <a:ext cx="3524944" cy="369332"/>
          </a:xfrm>
          <a:prstGeom prst="rect">
            <a:avLst/>
          </a:prstGeom>
          <a:noFill/>
        </p:spPr>
        <p:txBody>
          <a:bodyPr wrap="square" rtlCol="0">
            <a:spAutoFit/>
          </a:bodyPr>
          <a:lstStyle/>
          <a:p>
            <a:pPr algn="ctr"/>
            <a:r>
              <a:rPr lang="uk-UA" dirty="0">
                <a:solidFill>
                  <a:schemeClr val="tx2"/>
                </a:solidFill>
              </a:rPr>
              <a:t>Авторизація</a:t>
            </a:r>
          </a:p>
        </p:txBody>
      </p:sp>
      <p:pic>
        <p:nvPicPr>
          <p:cNvPr id="8" name="Рисунок 7">
            <a:extLst>
              <a:ext uri="{FF2B5EF4-FFF2-40B4-BE49-F238E27FC236}">
                <a16:creationId xmlns:a16="http://schemas.microsoft.com/office/drawing/2014/main" id="{C6704A9A-9C0B-4F3C-8D54-4A27FCBC6257}"/>
              </a:ext>
            </a:extLst>
          </p:cNvPr>
          <p:cNvPicPr/>
          <p:nvPr/>
        </p:nvPicPr>
        <p:blipFill>
          <a:blip r:embed="rId4"/>
          <a:stretch>
            <a:fillRect/>
          </a:stretch>
        </p:blipFill>
        <p:spPr>
          <a:xfrm>
            <a:off x="9038272" y="2042244"/>
            <a:ext cx="1744633" cy="1672506"/>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CF51068C-3E14-4252-957F-463606AA35ED}"/>
              </a:ext>
            </a:extLst>
          </p:cNvPr>
          <p:cNvSpPr txBox="1"/>
          <p:nvPr/>
        </p:nvSpPr>
        <p:spPr>
          <a:xfrm>
            <a:off x="8181609" y="6318250"/>
            <a:ext cx="3827288" cy="369332"/>
          </a:xfrm>
          <a:prstGeom prst="rect">
            <a:avLst/>
          </a:prstGeom>
          <a:noFill/>
        </p:spPr>
        <p:txBody>
          <a:bodyPr wrap="square">
            <a:spAutoFit/>
          </a:bodyPr>
          <a:lstStyle/>
          <a:p>
            <a:pPr algn="ctr"/>
            <a:r>
              <a:rPr lang="uk-UA" dirty="0">
                <a:solidFill>
                  <a:schemeClr val="tx2"/>
                </a:solidFill>
              </a:rPr>
              <a:t>Встановлення</a:t>
            </a:r>
          </a:p>
        </p:txBody>
      </p:sp>
      <p:sp>
        <p:nvSpPr>
          <p:cNvPr id="13" name="Стрілка: вправо 12">
            <a:extLst>
              <a:ext uri="{FF2B5EF4-FFF2-40B4-BE49-F238E27FC236}">
                <a16:creationId xmlns:a16="http://schemas.microsoft.com/office/drawing/2014/main" id="{05672B12-CB41-420C-BEC5-9EB128C01DB3}"/>
              </a:ext>
            </a:extLst>
          </p:cNvPr>
          <p:cNvSpPr/>
          <p:nvPr/>
        </p:nvSpPr>
        <p:spPr>
          <a:xfrm>
            <a:off x="3747729" y="2590800"/>
            <a:ext cx="1104900" cy="36933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4" name="Стрілка: вправо 13">
            <a:extLst>
              <a:ext uri="{FF2B5EF4-FFF2-40B4-BE49-F238E27FC236}">
                <a16:creationId xmlns:a16="http://schemas.microsoft.com/office/drawing/2014/main" id="{5B41C51E-4230-47C5-BD14-6585093F7253}"/>
              </a:ext>
            </a:extLst>
          </p:cNvPr>
          <p:cNvSpPr/>
          <p:nvPr/>
        </p:nvSpPr>
        <p:spPr>
          <a:xfrm>
            <a:off x="7324255" y="2590800"/>
            <a:ext cx="1345378" cy="36933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5" name="Рисунок 14">
            <a:extLst>
              <a:ext uri="{FF2B5EF4-FFF2-40B4-BE49-F238E27FC236}">
                <a16:creationId xmlns:a16="http://schemas.microsoft.com/office/drawing/2014/main" id="{13D8F5FE-2416-47A3-9D48-F79B217E2DF0}"/>
              </a:ext>
            </a:extLst>
          </p:cNvPr>
          <p:cNvPicPr/>
          <p:nvPr/>
        </p:nvPicPr>
        <p:blipFill>
          <a:blip r:embed="rId5"/>
          <a:stretch>
            <a:fillRect/>
          </a:stretch>
        </p:blipFill>
        <p:spPr>
          <a:xfrm>
            <a:off x="8694086" y="4674006"/>
            <a:ext cx="2433003" cy="1574394"/>
          </a:xfrm>
          <a:prstGeom prst="rect">
            <a:avLst/>
          </a:prstGeom>
          <a:ln>
            <a:noFill/>
          </a:ln>
          <a:effectLst>
            <a:outerShdw blurRad="190500" algn="tl" rotWithShape="0">
              <a:srgbClr val="000000">
                <a:alpha val="70000"/>
              </a:srgbClr>
            </a:outerShdw>
          </a:effectLst>
        </p:spPr>
      </p:pic>
      <p:sp>
        <p:nvSpPr>
          <p:cNvPr id="16" name="Стрілка: вправо 15">
            <a:extLst>
              <a:ext uri="{FF2B5EF4-FFF2-40B4-BE49-F238E27FC236}">
                <a16:creationId xmlns:a16="http://schemas.microsoft.com/office/drawing/2014/main" id="{276969EF-0133-4D91-A955-54D16BACA70D}"/>
              </a:ext>
            </a:extLst>
          </p:cNvPr>
          <p:cNvSpPr/>
          <p:nvPr/>
        </p:nvSpPr>
        <p:spPr>
          <a:xfrm rot="5400000">
            <a:off x="9500809" y="4009712"/>
            <a:ext cx="819556" cy="36933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7" name="TextBox 16">
            <a:extLst>
              <a:ext uri="{FF2B5EF4-FFF2-40B4-BE49-F238E27FC236}">
                <a16:creationId xmlns:a16="http://schemas.microsoft.com/office/drawing/2014/main" id="{C2274EBA-AE2B-487E-9615-300DA9263B9E}"/>
              </a:ext>
            </a:extLst>
          </p:cNvPr>
          <p:cNvSpPr txBox="1"/>
          <p:nvPr/>
        </p:nvSpPr>
        <p:spPr>
          <a:xfrm>
            <a:off x="8149344" y="1821824"/>
            <a:ext cx="3827288" cy="369332"/>
          </a:xfrm>
          <a:prstGeom prst="rect">
            <a:avLst/>
          </a:prstGeom>
          <a:noFill/>
        </p:spPr>
        <p:txBody>
          <a:bodyPr wrap="square">
            <a:spAutoFit/>
          </a:bodyPr>
          <a:lstStyle/>
          <a:p>
            <a:pPr algn="ctr"/>
            <a:r>
              <a:rPr lang="uk-UA" dirty="0">
                <a:solidFill>
                  <a:schemeClr val="tx2"/>
                </a:solidFill>
              </a:rPr>
              <a:t>Пошук ігрового додатку</a:t>
            </a:r>
          </a:p>
        </p:txBody>
      </p:sp>
      <p:pic>
        <p:nvPicPr>
          <p:cNvPr id="18" name="Рисунок 17">
            <a:extLst>
              <a:ext uri="{FF2B5EF4-FFF2-40B4-BE49-F238E27FC236}">
                <a16:creationId xmlns:a16="http://schemas.microsoft.com/office/drawing/2014/main" id="{015D1549-7E68-4584-98FE-E47813FC4BA6}"/>
              </a:ext>
            </a:extLst>
          </p:cNvPr>
          <p:cNvPicPr/>
          <p:nvPr/>
        </p:nvPicPr>
        <p:blipFill>
          <a:blip r:embed="rId6"/>
          <a:stretch>
            <a:fillRect/>
          </a:stretch>
        </p:blipFill>
        <p:spPr>
          <a:xfrm>
            <a:off x="4922889" y="4604156"/>
            <a:ext cx="2335571" cy="1644244"/>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42CC72C5-A495-4B28-BE02-02DD0BAA9A23}"/>
              </a:ext>
            </a:extLst>
          </p:cNvPr>
          <p:cNvSpPr txBox="1"/>
          <p:nvPr/>
        </p:nvSpPr>
        <p:spPr>
          <a:xfrm>
            <a:off x="4177030" y="6318250"/>
            <a:ext cx="3827288" cy="369332"/>
          </a:xfrm>
          <a:prstGeom prst="rect">
            <a:avLst/>
          </a:prstGeom>
          <a:noFill/>
        </p:spPr>
        <p:txBody>
          <a:bodyPr wrap="square">
            <a:spAutoFit/>
          </a:bodyPr>
          <a:lstStyle/>
          <a:p>
            <a:pPr algn="ctr"/>
            <a:r>
              <a:rPr lang="uk-UA" dirty="0">
                <a:solidFill>
                  <a:schemeClr val="tx2"/>
                </a:solidFill>
              </a:rPr>
              <a:t>Вибір директорії</a:t>
            </a:r>
          </a:p>
        </p:txBody>
      </p:sp>
      <p:pic>
        <p:nvPicPr>
          <p:cNvPr id="20" name="Рисунок 19">
            <a:extLst>
              <a:ext uri="{FF2B5EF4-FFF2-40B4-BE49-F238E27FC236}">
                <a16:creationId xmlns:a16="http://schemas.microsoft.com/office/drawing/2014/main" id="{508F9A9D-B41C-4AFC-8F10-B73804106135}"/>
              </a:ext>
            </a:extLst>
          </p:cNvPr>
          <p:cNvPicPr/>
          <p:nvPr/>
        </p:nvPicPr>
        <p:blipFill>
          <a:blip r:embed="rId7"/>
          <a:stretch>
            <a:fillRect/>
          </a:stretch>
        </p:blipFill>
        <p:spPr>
          <a:xfrm>
            <a:off x="885957" y="4645744"/>
            <a:ext cx="2390775" cy="1672506"/>
          </a:xfrm>
          <a:prstGeom prst="rect">
            <a:avLst/>
          </a:prstGeom>
          <a:ln>
            <a:noFill/>
          </a:ln>
          <a:effectLst>
            <a:outerShdw blurRad="190500" algn="tl" rotWithShape="0">
              <a:srgbClr val="000000">
                <a:alpha val="70000"/>
              </a:srgbClr>
            </a:outerShdw>
          </a:effectLst>
        </p:spPr>
      </p:pic>
      <p:sp>
        <p:nvSpPr>
          <p:cNvPr id="22" name="TextBox 21">
            <a:extLst>
              <a:ext uri="{FF2B5EF4-FFF2-40B4-BE49-F238E27FC236}">
                <a16:creationId xmlns:a16="http://schemas.microsoft.com/office/drawing/2014/main" id="{57151EAC-A331-4DE7-A55E-91ECEDAF2EA9}"/>
              </a:ext>
            </a:extLst>
          </p:cNvPr>
          <p:cNvSpPr txBox="1"/>
          <p:nvPr/>
        </p:nvSpPr>
        <p:spPr>
          <a:xfrm>
            <a:off x="414961" y="6318250"/>
            <a:ext cx="3332768" cy="369332"/>
          </a:xfrm>
          <a:prstGeom prst="rect">
            <a:avLst/>
          </a:prstGeom>
          <a:noFill/>
        </p:spPr>
        <p:txBody>
          <a:bodyPr wrap="square">
            <a:spAutoFit/>
          </a:bodyPr>
          <a:lstStyle/>
          <a:p>
            <a:pPr algn="ctr"/>
            <a:r>
              <a:rPr lang="uk-UA" dirty="0">
                <a:solidFill>
                  <a:schemeClr val="tx2"/>
                </a:solidFill>
              </a:rPr>
              <a:t>Запуск</a:t>
            </a:r>
          </a:p>
        </p:txBody>
      </p:sp>
      <p:sp>
        <p:nvSpPr>
          <p:cNvPr id="23" name="Стрілка: вправо 22">
            <a:extLst>
              <a:ext uri="{FF2B5EF4-FFF2-40B4-BE49-F238E27FC236}">
                <a16:creationId xmlns:a16="http://schemas.microsoft.com/office/drawing/2014/main" id="{F7A1AFD8-6728-4FAC-AD00-5FA8841E9945}"/>
              </a:ext>
            </a:extLst>
          </p:cNvPr>
          <p:cNvSpPr/>
          <p:nvPr/>
        </p:nvSpPr>
        <p:spPr>
          <a:xfrm rot="10800000">
            <a:off x="7387290" y="5276537"/>
            <a:ext cx="1104900" cy="36933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4" name="Стрілка: вправо 23">
            <a:extLst>
              <a:ext uri="{FF2B5EF4-FFF2-40B4-BE49-F238E27FC236}">
                <a16:creationId xmlns:a16="http://schemas.microsoft.com/office/drawing/2014/main" id="{91A85311-4BF8-4211-8024-4FDC65B0DFC1}"/>
              </a:ext>
            </a:extLst>
          </p:cNvPr>
          <p:cNvSpPr/>
          <p:nvPr/>
        </p:nvSpPr>
        <p:spPr>
          <a:xfrm rot="10800000">
            <a:off x="3561279" y="5353931"/>
            <a:ext cx="1104900" cy="36933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03828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52D9F-84D7-4D7A-BFE7-F23BBCC29FCC}"/>
              </a:ext>
            </a:extLst>
          </p:cNvPr>
          <p:cNvSpPr>
            <a:spLocks noGrp="1"/>
          </p:cNvSpPr>
          <p:nvPr>
            <p:ph type="title"/>
          </p:nvPr>
        </p:nvSpPr>
        <p:spPr/>
        <p:txBody>
          <a:bodyPr/>
          <a:lstStyle/>
          <a:p>
            <a:pPr algn="l"/>
            <a:r>
              <a:rPr lang="uk-UA" dirty="0"/>
              <a:t>Використані технології</a:t>
            </a:r>
          </a:p>
        </p:txBody>
      </p:sp>
      <p:pic>
        <p:nvPicPr>
          <p:cNvPr id="5" name="Рисунок 4">
            <a:extLst>
              <a:ext uri="{FF2B5EF4-FFF2-40B4-BE49-F238E27FC236}">
                <a16:creationId xmlns:a16="http://schemas.microsoft.com/office/drawing/2014/main" id="{5E6A9A66-D0B6-4E22-B414-C79424EEF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351" y="2031736"/>
            <a:ext cx="4358605" cy="1601788"/>
          </a:xfrm>
          <a:prstGeom prst="rect">
            <a:avLst/>
          </a:prstGeom>
        </p:spPr>
      </p:pic>
      <p:pic>
        <p:nvPicPr>
          <p:cNvPr id="7" name="Рисунок 6">
            <a:extLst>
              <a:ext uri="{FF2B5EF4-FFF2-40B4-BE49-F238E27FC236}">
                <a16:creationId xmlns:a16="http://schemas.microsoft.com/office/drawing/2014/main" id="{554E524F-D483-4DC4-8C2E-292444124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509" y="4156040"/>
            <a:ext cx="2448288" cy="2448288"/>
          </a:xfrm>
          <a:prstGeom prst="rect">
            <a:avLst/>
          </a:prstGeom>
        </p:spPr>
      </p:pic>
      <p:pic>
        <p:nvPicPr>
          <p:cNvPr id="9" name="Рисунок 8">
            <a:extLst>
              <a:ext uri="{FF2B5EF4-FFF2-40B4-BE49-F238E27FC236}">
                <a16:creationId xmlns:a16="http://schemas.microsoft.com/office/drawing/2014/main" id="{6BB2C0F1-ABA3-4A79-B6AD-5329D25C7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2536275"/>
            <a:ext cx="2455669" cy="2455669"/>
          </a:xfrm>
          <a:prstGeom prst="rect">
            <a:avLst/>
          </a:prstGeom>
        </p:spPr>
      </p:pic>
      <p:pic>
        <p:nvPicPr>
          <p:cNvPr id="11" name="Рисунок 10">
            <a:extLst>
              <a:ext uri="{FF2B5EF4-FFF2-40B4-BE49-F238E27FC236}">
                <a16:creationId xmlns:a16="http://schemas.microsoft.com/office/drawing/2014/main" id="{9BEF69BB-1C54-43BA-8B73-0B7E2A0206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475" y="2148033"/>
            <a:ext cx="3232151" cy="3232151"/>
          </a:xfrm>
          <a:prstGeom prst="rect">
            <a:avLst/>
          </a:prstGeom>
        </p:spPr>
      </p:pic>
    </p:spTree>
    <p:extLst>
      <p:ext uri="{BB962C8B-B14F-4D97-AF65-F5344CB8AC3E}">
        <p14:creationId xmlns:p14="http://schemas.microsoft.com/office/powerpoint/2010/main" val="159902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5E9E44-9303-4A7B-9FA1-8CAD8B8ED7D9}"/>
              </a:ext>
            </a:extLst>
          </p:cNvPr>
          <p:cNvSpPr>
            <a:spLocks noGrp="1"/>
          </p:cNvSpPr>
          <p:nvPr>
            <p:ph type="title"/>
          </p:nvPr>
        </p:nvSpPr>
        <p:spPr/>
        <p:txBody>
          <a:bodyPr/>
          <a:lstStyle/>
          <a:p>
            <a:pPr algn="l"/>
            <a:r>
              <a:rPr lang="uk-UA" dirty="0"/>
              <a:t>Висновки</a:t>
            </a:r>
          </a:p>
        </p:txBody>
      </p:sp>
      <p:sp>
        <p:nvSpPr>
          <p:cNvPr id="3" name="Місце для вмісту 2">
            <a:extLst>
              <a:ext uri="{FF2B5EF4-FFF2-40B4-BE49-F238E27FC236}">
                <a16:creationId xmlns:a16="http://schemas.microsoft.com/office/drawing/2014/main" id="{D50FDB24-2F3E-4CE8-9F13-D7DE7B4D03A1}"/>
              </a:ext>
            </a:extLst>
          </p:cNvPr>
          <p:cNvSpPr>
            <a:spLocks noGrp="1"/>
          </p:cNvSpPr>
          <p:nvPr>
            <p:ph idx="1"/>
          </p:nvPr>
        </p:nvSpPr>
        <p:spPr/>
        <p:txBody>
          <a:bodyPr>
            <a:normAutofit/>
          </a:bodyPr>
          <a:lstStyle/>
          <a:p>
            <a:pPr marL="36900" indent="0">
              <a:buNone/>
            </a:pPr>
            <a:r>
              <a:rPr lang="uk-UA" sz="1800" dirty="0">
                <a:effectLst/>
                <a:latin typeface="Times New Roman" panose="02020603050405020304" pitchFamily="18" charset="0"/>
                <a:ea typeface="Times New Roman" panose="02020603050405020304" pitchFamily="18" charset="0"/>
              </a:rPr>
              <a:t>Були розглянуті відомі </a:t>
            </a:r>
            <a:r>
              <a:rPr lang="uk-UA" sz="1800" dirty="0" err="1">
                <a:effectLst/>
                <a:latin typeface="Times New Roman" panose="02020603050405020304" pitchFamily="18" charset="0"/>
                <a:ea typeface="Times New Roman" panose="02020603050405020304" pitchFamily="18" charset="0"/>
              </a:rPr>
              <a:t>алгоритмичні</a:t>
            </a:r>
            <a:r>
              <a:rPr lang="uk-UA" sz="1800" dirty="0">
                <a:effectLst/>
                <a:latin typeface="Times New Roman" panose="02020603050405020304" pitchFamily="18" charset="0"/>
                <a:ea typeface="Times New Roman" panose="02020603050405020304" pitchFamily="18" charset="0"/>
              </a:rPr>
              <a:t> рішення для вирішеної задачі створення ШІ. Проаналізовано засіб розробки під назвою «</a:t>
            </a:r>
            <a:r>
              <a:rPr lang="en-US" sz="1800" dirty="0">
                <a:effectLst/>
                <a:latin typeface="Times New Roman" panose="02020603050405020304" pitchFamily="18" charset="0"/>
                <a:ea typeface="Times New Roman" panose="02020603050405020304" pitchFamily="18" charset="0"/>
              </a:rPr>
              <a:t>Unity</a:t>
            </a:r>
            <a:r>
              <a:rPr lang="uk-UA" sz="1800" dirty="0">
                <a:effectLst/>
                <a:latin typeface="Times New Roman" panose="02020603050405020304" pitchFamily="18" charset="0"/>
                <a:ea typeface="Times New Roman" panose="02020603050405020304" pitchFamily="18" charset="0"/>
              </a:rPr>
              <a:t>» та відомі успішні </a:t>
            </a:r>
            <a:r>
              <a:rPr lang="en-US" sz="1800" dirty="0">
                <a:effectLst/>
                <a:latin typeface="Times New Roman" panose="02020603050405020304" pitchFamily="18" charset="0"/>
                <a:ea typeface="Times New Roman" panose="02020603050405020304" pitchFamily="18" charset="0"/>
              </a:rPr>
              <a:t>IT</a:t>
            </a:r>
            <a:r>
              <a:rPr lang="uk-UA" sz="1800" dirty="0">
                <a:effectLst/>
                <a:latin typeface="Times New Roman" panose="02020603050405020304" pitchFamily="18" charset="0"/>
                <a:ea typeface="Times New Roman" panose="02020603050405020304" pitchFamily="18" charset="0"/>
              </a:rPr>
              <a:t>-проекти у наведеній сфері. Було проведено аналіз функціональних та нефункціональних вимог.</a:t>
            </a:r>
          </a:p>
          <a:p>
            <a:pPr marL="36900" indent="0">
              <a:buNone/>
            </a:pPr>
            <a:r>
              <a:rPr lang="uk-UA" sz="1800" dirty="0">
                <a:effectLst/>
                <a:latin typeface="Times New Roman" panose="02020603050405020304" pitchFamily="18" charset="0"/>
                <a:ea typeface="Times New Roman" panose="02020603050405020304" pitchFamily="18" charset="0"/>
              </a:rPr>
              <a:t>Була розглянута архітектура ПЗ, наведена діаграма класів, функціонал та призначення кожного класу були детально описані. Наведена структура сховища даних. Також був детально описаний алгоритм роботи штучного інтелекту, шляхи реалізації інструментів взаємодії користувача з системою та додаткові утиліти з описаннями, що використовувались під час розробки колекційної карткової гри.</a:t>
            </a:r>
          </a:p>
          <a:p>
            <a:pPr marL="36900" indent="0">
              <a:buNone/>
            </a:pPr>
            <a:r>
              <a:rPr lang="uk-UA" sz="1800" dirty="0">
                <a:effectLst/>
                <a:latin typeface="Times New Roman" panose="02020603050405020304" pitchFamily="18" charset="0"/>
                <a:ea typeface="Times New Roman" panose="02020603050405020304" pitchFamily="18" charset="0"/>
              </a:rPr>
              <a:t>Було розглянуто процеси розгортання та підтримки програмного забезпечення для колекційної карткової гри.</a:t>
            </a:r>
          </a:p>
          <a:p>
            <a:pPr marL="36900" indent="0">
              <a:buNone/>
            </a:pPr>
            <a:r>
              <a:rPr lang="uk-UA" sz="1800" dirty="0">
                <a:effectLst/>
                <a:latin typeface="Times New Roman" panose="02020603050405020304" pitchFamily="18" charset="0"/>
                <a:ea typeface="Times New Roman" panose="02020603050405020304" pitchFamily="18" charset="0"/>
              </a:rPr>
              <a:t>Загалом в результаті роботи над курсовою роботою вирішено усі поставлені задачі. Розроблено Колекційну карткову гру із штучним інтелектом, що включає функцію редагування ігрових колод користувача та суперника.</a:t>
            </a:r>
            <a:endParaRPr lang="uk-UA" dirty="0"/>
          </a:p>
        </p:txBody>
      </p:sp>
    </p:spTree>
    <p:extLst>
      <p:ext uri="{BB962C8B-B14F-4D97-AF65-F5344CB8AC3E}">
        <p14:creationId xmlns:p14="http://schemas.microsoft.com/office/powerpoint/2010/main" val="4167187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5C5D6C-C4DA-4CCB-9B5B-BED3486BC3AC}"/>
              </a:ext>
            </a:extLst>
          </p:cNvPr>
          <p:cNvSpPr>
            <a:spLocks noGrp="1"/>
          </p:cNvSpPr>
          <p:nvPr>
            <p:ph type="title"/>
          </p:nvPr>
        </p:nvSpPr>
        <p:spPr/>
        <p:txBody>
          <a:bodyPr/>
          <a:lstStyle/>
          <a:p>
            <a:pPr algn="l"/>
            <a:r>
              <a:rPr lang="uk-UA" dirty="0"/>
              <a:t>Призначення і цілі розробки</a:t>
            </a:r>
          </a:p>
        </p:txBody>
      </p:sp>
      <p:sp>
        <p:nvSpPr>
          <p:cNvPr id="3" name="Місце для вмісту 2">
            <a:extLst>
              <a:ext uri="{FF2B5EF4-FFF2-40B4-BE49-F238E27FC236}">
                <a16:creationId xmlns:a16="http://schemas.microsoft.com/office/drawing/2014/main" id="{20B57E11-7FCE-4915-9A42-481DE5FC06B2}"/>
              </a:ext>
            </a:extLst>
          </p:cNvPr>
          <p:cNvSpPr>
            <a:spLocks noGrp="1"/>
          </p:cNvSpPr>
          <p:nvPr>
            <p:ph idx="1"/>
          </p:nvPr>
        </p:nvSpPr>
        <p:spPr/>
        <p:txBody>
          <a:bodyPr/>
          <a:lstStyle/>
          <a:p>
            <a:pPr indent="0">
              <a:lnSpc>
                <a:spcPct val="150000"/>
              </a:lnSpc>
              <a:buNone/>
            </a:pPr>
            <a:r>
              <a:rPr lang="uk-UA" sz="1800" dirty="0">
                <a:effectLst/>
                <a:latin typeface="Times New Roman" panose="02020603050405020304" pitchFamily="18" charset="0"/>
                <a:ea typeface="Times New Roman" panose="02020603050405020304" pitchFamily="18" charset="0"/>
              </a:rPr>
              <a:t>Розробка призначена для віртуального відтворення процесу карткової гри та колекціонування ігрових карт. </a:t>
            </a:r>
          </a:p>
          <a:p>
            <a:pPr indent="0">
              <a:lnSpc>
                <a:spcPct val="150000"/>
              </a:lnSpc>
              <a:buNone/>
            </a:pPr>
            <a:r>
              <a:rPr lang="uk-UA" sz="1800" dirty="0">
                <a:effectLst/>
                <a:latin typeface="Times New Roman" panose="02020603050405020304" pitchFamily="18" charset="0"/>
                <a:ea typeface="Times New Roman" panose="02020603050405020304" pitchFamily="18" charset="0"/>
              </a:rPr>
              <a:t>Метою розробки є створення ігрового програмного забезпечення, що дозволятиме користувачам створювати власні ігрові колоди із запропонованих карт та використовувати її для гри проти штучного інтелекту.</a:t>
            </a:r>
          </a:p>
          <a:p>
            <a:endParaRPr lang="uk-UA" dirty="0"/>
          </a:p>
        </p:txBody>
      </p:sp>
    </p:spTree>
    <p:extLst>
      <p:ext uri="{BB962C8B-B14F-4D97-AF65-F5344CB8AC3E}">
        <p14:creationId xmlns:p14="http://schemas.microsoft.com/office/powerpoint/2010/main" val="693348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D36DA8-9FEA-47D2-9DDB-0985E133B955}"/>
              </a:ext>
            </a:extLst>
          </p:cNvPr>
          <p:cNvSpPr>
            <a:spLocks noGrp="1"/>
          </p:cNvSpPr>
          <p:nvPr>
            <p:ph type="title"/>
          </p:nvPr>
        </p:nvSpPr>
        <p:spPr>
          <a:xfrm>
            <a:off x="877555" y="272765"/>
            <a:ext cx="10353762" cy="970450"/>
          </a:xfrm>
        </p:spPr>
        <p:txBody>
          <a:bodyPr/>
          <a:lstStyle/>
          <a:p>
            <a:pPr algn="l"/>
            <a:r>
              <a:rPr lang="uk-UA" dirty="0"/>
              <a:t>Аналіз та порівняння успішних </a:t>
            </a:r>
            <a:r>
              <a:rPr lang="en-US" dirty="0"/>
              <a:t>IT-</a:t>
            </a:r>
            <a:r>
              <a:rPr lang="uk-UA" dirty="0"/>
              <a:t>проектів</a:t>
            </a:r>
          </a:p>
        </p:txBody>
      </p:sp>
      <p:sp>
        <p:nvSpPr>
          <p:cNvPr id="3" name="Місце для вмісту 2">
            <a:extLst>
              <a:ext uri="{FF2B5EF4-FFF2-40B4-BE49-F238E27FC236}">
                <a16:creationId xmlns:a16="http://schemas.microsoft.com/office/drawing/2014/main" id="{8B3342E1-C809-4C9F-A337-BA04A9064425}"/>
              </a:ext>
            </a:extLst>
          </p:cNvPr>
          <p:cNvSpPr>
            <a:spLocks noGrp="1"/>
          </p:cNvSpPr>
          <p:nvPr>
            <p:ph idx="1"/>
          </p:nvPr>
        </p:nvSpPr>
        <p:spPr>
          <a:xfrm>
            <a:off x="609600" y="1732449"/>
            <a:ext cx="10889673" cy="4058751"/>
          </a:xfrm>
        </p:spPr>
        <p:txBody>
          <a:bodyPr/>
          <a:lstStyle/>
          <a:p>
            <a:pPr marL="36900" indent="0" algn="just">
              <a:buNone/>
            </a:pPr>
            <a:endParaRPr lang="uk-UA" sz="1800" dirty="0">
              <a:effectLst/>
              <a:latin typeface="Times New Roman" panose="02020603050405020304" pitchFamily="18" charset="0"/>
              <a:ea typeface="Times New Roman" panose="02020603050405020304" pitchFamily="18" charset="0"/>
            </a:endParaRPr>
          </a:p>
          <a:p>
            <a:pPr marL="36900" indent="0">
              <a:buNone/>
            </a:pPr>
            <a:endParaRPr lang="uk-UA" dirty="0"/>
          </a:p>
        </p:txBody>
      </p:sp>
      <p:graphicFrame>
        <p:nvGraphicFramePr>
          <p:cNvPr id="4" name="Таблиця 4">
            <a:extLst>
              <a:ext uri="{FF2B5EF4-FFF2-40B4-BE49-F238E27FC236}">
                <a16:creationId xmlns:a16="http://schemas.microsoft.com/office/drawing/2014/main" id="{4D559F33-839D-402D-8316-FBFF37664A32}"/>
              </a:ext>
            </a:extLst>
          </p:cNvPr>
          <p:cNvGraphicFramePr>
            <a:graphicFrameLocks noGrp="1"/>
          </p:cNvGraphicFramePr>
          <p:nvPr>
            <p:extLst>
              <p:ext uri="{D42A27DB-BD31-4B8C-83A1-F6EECF244321}">
                <p14:modId xmlns:p14="http://schemas.microsoft.com/office/powerpoint/2010/main" val="328211456"/>
              </p:ext>
            </p:extLst>
          </p:nvPr>
        </p:nvGraphicFramePr>
        <p:xfrm>
          <a:off x="807219" y="1335431"/>
          <a:ext cx="10494434" cy="4852786"/>
        </p:xfrm>
        <a:graphic>
          <a:graphicData uri="http://schemas.openxmlformats.org/drawingml/2006/table">
            <a:tbl>
              <a:tblPr bandRow="1">
                <a:tableStyleId>{073A0DAA-6AF3-43AB-8588-CEC1D06C72B9}</a:tableStyleId>
              </a:tblPr>
              <a:tblGrid>
                <a:gridCol w="1150418">
                  <a:extLst>
                    <a:ext uri="{9D8B030D-6E8A-4147-A177-3AD203B41FA5}">
                      <a16:colId xmlns:a16="http://schemas.microsoft.com/office/drawing/2014/main" val="2841258179"/>
                    </a:ext>
                  </a:extLst>
                </a:gridCol>
                <a:gridCol w="1150418">
                  <a:extLst>
                    <a:ext uri="{9D8B030D-6E8A-4147-A177-3AD203B41FA5}">
                      <a16:colId xmlns:a16="http://schemas.microsoft.com/office/drawing/2014/main" val="356260101"/>
                    </a:ext>
                  </a:extLst>
                </a:gridCol>
                <a:gridCol w="1150418">
                  <a:extLst>
                    <a:ext uri="{9D8B030D-6E8A-4147-A177-3AD203B41FA5}">
                      <a16:colId xmlns:a16="http://schemas.microsoft.com/office/drawing/2014/main" val="992613572"/>
                    </a:ext>
                  </a:extLst>
                </a:gridCol>
                <a:gridCol w="1150418">
                  <a:extLst>
                    <a:ext uri="{9D8B030D-6E8A-4147-A177-3AD203B41FA5}">
                      <a16:colId xmlns:a16="http://schemas.microsoft.com/office/drawing/2014/main" val="353777719"/>
                    </a:ext>
                  </a:extLst>
                </a:gridCol>
                <a:gridCol w="1150418">
                  <a:extLst>
                    <a:ext uri="{9D8B030D-6E8A-4147-A177-3AD203B41FA5}">
                      <a16:colId xmlns:a16="http://schemas.microsoft.com/office/drawing/2014/main" val="718080706"/>
                    </a:ext>
                  </a:extLst>
                </a:gridCol>
                <a:gridCol w="1150418">
                  <a:extLst>
                    <a:ext uri="{9D8B030D-6E8A-4147-A177-3AD203B41FA5}">
                      <a16:colId xmlns:a16="http://schemas.microsoft.com/office/drawing/2014/main" val="1880074326"/>
                    </a:ext>
                  </a:extLst>
                </a:gridCol>
                <a:gridCol w="1396121">
                  <a:extLst>
                    <a:ext uri="{9D8B030D-6E8A-4147-A177-3AD203B41FA5}">
                      <a16:colId xmlns:a16="http://schemas.microsoft.com/office/drawing/2014/main" val="357464048"/>
                    </a:ext>
                  </a:extLst>
                </a:gridCol>
                <a:gridCol w="1244082">
                  <a:extLst>
                    <a:ext uri="{9D8B030D-6E8A-4147-A177-3AD203B41FA5}">
                      <a16:colId xmlns:a16="http://schemas.microsoft.com/office/drawing/2014/main" val="712083810"/>
                    </a:ext>
                  </a:extLst>
                </a:gridCol>
                <a:gridCol w="951723">
                  <a:extLst>
                    <a:ext uri="{9D8B030D-6E8A-4147-A177-3AD203B41FA5}">
                      <a16:colId xmlns:a16="http://schemas.microsoft.com/office/drawing/2014/main" val="1417670692"/>
                    </a:ext>
                  </a:extLst>
                </a:gridCol>
              </a:tblGrid>
              <a:tr h="951346">
                <a:tc>
                  <a:txBody>
                    <a:bodyPr/>
                    <a:lstStyle/>
                    <a:p>
                      <a:pPr algn="ctr"/>
                      <a:r>
                        <a:rPr lang="uk-UA" sz="1400" dirty="0">
                          <a:latin typeface="+mn-lt"/>
                        </a:rPr>
                        <a:t>Критерії порівняння</a:t>
                      </a:r>
                    </a:p>
                  </a:txBody>
                  <a:tcPr>
                    <a:solidFill>
                      <a:schemeClr val="tx2">
                        <a:lumMod val="75000"/>
                      </a:schemeClr>
                    </a:solidFill>
                  </a:tcPr>
                </a:tc>
                <a:tc>
                  <a:txBody>
                    <a:bodyPr/>
                    <a:lstStyle/>
                    <a:p>
                      <a:pPr algn="ctr"/>
                      <a:r>
                        <a:rPr lang="uk-UA" sz="1400" kern="1200" dirty="0">
                          <a:solidFill>
                            <a:schemeClr val="dk1"/>
                          </a:solidFill>
                          <a:effectLst/>
                          <a:latin typeface="+mn-lt"/>
                          <a:ea typeface="+mn-ea"/>
                          <a:cs typeface="+mn-cs"/>
                        </a:rPr>
                        <a:t>Видавець</a:t>
                      </a:r>
                      <a:endParaRPr lang="uk-UA" sz="1400" dirty="0">
                        <a:latin typeface="+mn-lt"/>
                      </a:endParaRPr>
                    </a:p>
                  </a:txBody>
                  <a:tcPr/>
                </a:tc>
                <a:tc>
                  <a:txBody>
                    <a:bodyPr/>
                    <a:lstStyle/>
                    <a:p>
                      <a:pPr algn="ctr"/>
                      <a:r>
                        <a:rPr lang="uk-UA" sz="1400" kern="1200" dirty="0">
                          <a:solidFill>
                            <a:schemeClr val="dk1"/>
                          </a:solidFill>
                          <a:effectLst/>
                          <a:latin typeface="+mn-lt"/>
                          <a:ea typeface="+mn-ea"/>
                          <a:cs typeface="+mn-cs"/>
                        </a:rPr>
                        <a:t>Розробник</a:t>
                      </a:r>
                      <a:endParaRPr lang="uk-UA" sz="1400" dirty="0">
                        <a:latin typeface="+mn-lt"/>
                      </a:endParaRPr>
                    </a:p>
                  </a:txBody>
                  <a:tcPr/>
                </a:tc>
                <a:tc>
                  <a:txBody>
                    <a:bodyPr/>
                    <a:lstStyle/>
                    <a:p>
                      <a:pPr algn="ctr"/>
                      <a:r>
                        <a:rPr lang="uk-UA" sz="1400" kern="1200" dirty="0">
                          <a:solidFill>
                            <a:schemeClr val="dk1"/>
                          </a:solidFill>
                          <a:effectLst/>
                          <a:latin typeface="+mn-lt"/>
                          <a:ea typeface="+mn-ea"/>
                          <a:cs typeface="+mn-cs"/>
                        </a:rPr>
                        <a:t>Підтримувані платформи</a:t>
                      </a:r>
                      <a:endParaRPr lang="uk-UA" sz="1400" dirty="0">
                        <a:latin typeface="+mn-lt"/>
                      </a:endParaRPr>
                    </a:p>
                  </a:txBody>
                  <a:tcPr/>
                </a:tc>
                <a:tc>
                  <a:txBody>
                    <a:bodyPr/>
                    <a:lstStyle/>
                    <a:p>
                      <a:pPr algn="ctr"/>
                      <a:r>
                        <a:rPr lang="uk-UA" sz="1400" kern="1200" dirty="0">
                          <a:solidFill>
                            <a:schemeClr val="dk1"/>
                          </a:solidFill>
                          <a:effectLst/>
                          <a:latin typeface="+mn-lt"/>
                          <a:ea typeface="+mn-ea"/>
                          <a:cs typeface="+mn-cs"/>
                        </a:rPr>
                        <a:t>Наявність монетизації</a:t>
                      </a:r>
                      <a:endParaRPr lang="uk-UA" sz="1400" dirty="0">
                        <a:latin typeface="+mn-lt"/>
                      </a:endParaRPr>
                    </a:p>
                  </a:txBody>
                  <a:tcPr/>
                </a:tc>
                <a:tc>
                  <a:txBody>
                    <a:bodyPr/>
                    <a:lstStyle/>
                    <a:p>
                      <a:pPr algn="ctr"/>
                      <a:r>
                        <a:rPr lang="uk-UA" sz="1400" kern="1200" dirty="0">
                          <a:solidFill>
                            <a:schemeClr val="dk1"/>
                          </a:solidFill>
                          <a:effectLst/>
                          <a:latin typeface="+mn-lt"/>
                          <a:ea typeface="+mn-ea"/>
                          <a:cs typeface="+mn-cs"/>
                        </a:rPr>
                        <a:t>Візуальний стиль</a:t>
                      </a:r>
                      <a:endParaRPr lang="uk-UA" sz="1400" dirty="0">
                        <a:latin typeface="+mn-lt"/>
                      </a:endParaRPr>
                    </a:p>
                  </a:txBody>
                  <a:tcPr/>
                </a:tc>
                <a:tc>
                  <a:txBody>
                    <a:bodyPr/>
                    <a:lstStyle/>
                    <a:p>
                      <a:pPr algn="ctr"/>
                      <a:r>
                        <a:rPr lang="uk-UA" sz="1400" kern="1200" dirty="0">
                          <a:solidFill>
                            <a:schemeClr val="dk1"/>
                          </a:solidFill>
                          <a:effectLst/>
                          <a:latin typeface="+mn-lt"/>
                          <a:ea typeface="+mn-ea"/>
                          <a:cs typeface="+mn-cs"/>
                        </a:rPr>
                        <a:t>Наявність </a:t>
                      </a:r>
                      <a:r>
                        <a:rPr lang="uk-UA" sz="1400" kern="1200" dirty="0" err="1">
                          <a:solidFill>
                            <a:schemeClr val="dk1"/>
                          </a:solidFill>
                          <a:effectLst/>
                          <a:latin typeface="+mn-lt"/>
                          <a:ea typeface="+mn-ea"/>
                          <a:cs typeface="+mn-cs"/>
                        </a:rPr>
                        <a:t>мультиплеєру</a:t>
                      </a:r>
                      <a:endParaRPr lang="uk-UA" sz="1400" dirty="0">
                        <a:latin typeface="+mn-lt"/>
                      </a:endParaRPr>
                    </a:p>
                  </a:txBody>
                  <a:tcPr/>
                </a:tc>
                <a:tc>
                  <a:txBody>
                    <a:bodyPr/>
                    <a:lstStyle/>
                    <a:p>
                      <a:pPr algn="ctr"/>
                      <a:r>
                        <a:rPr lang="uk-UA" sz="1400" dirty="0">
                          <a:effectLst/>
                          <a:latin typeface="+mn-lt"/>
                          <a:ea typeface="Times New Roman" panose="02020603050405020304" pitchFamily="18" charset="0"/>
                        </a:rPr>
                        <a:t>Наявність </a:t>
                      </a:r>
                      <a:r>
                        <a:rPr lang="uk-UA" sz="1400" dirty="0" err="1">
                          <a:effectLst/>
                          <a:latin typeface="+mn-lt"/>
                          <a:ea typeface="Times New Roman" panose="02020603050405020304" pitchFamily="18" charset="0"/>
                        </a:rPr>
                        <a:t>синглплеєру</a:t>
                      </a:r>
                      <a:endParaRPr lang="uk-UA" sz="1400" dirty="0">
                        <a:latin typeface="+mn-lt"/>
                      </a:endParaRPr>
                    </a:p>
                  </a:txBody>
                  <a:tcPr/>
                </a:tc>
                <a:tc>
                  <a:txBody>
                    <a:bodyPr/>
                    <a:lstStyle/>
                    <a:p>
                      <a:pPr algn="ctr"/>
                      <a:r>
                        <a:rPr lang="uk-UA" sz="1400" kern="1200" dirty="0">
                          <a:solidFill>
                            <a:schemeClr val="dk1"/>
                          </a:solidFill>
                          <a:effectLst/>
                          <a:latin typeface="+mn-lt"/>
                          <a:ea typeface="+mn-ea"/>
                          <a:cs typeface="+mn-cs"/>
                        </a:rPr>
                        <a:t>Підтримка</a:t>
                      </a:r>
                      <a:endParaRPr lang="uk-UA" sz="1400" dirty="0">
                        <a:latin typeface="+mn-lt"/>
                      </a:endParaRPr>
                    </a:p>
                  </a:txBody>
                  <a:tcPr/>
                </a:tc>
                <a:extLst>
                  <a:ext uri="{0D108BD9-81ED-4DB2-BD59-A6C34878D82A}">
                    <a16:rowId xmlns:a16="http://schemas.microsoft.com/office/drawing/2014/main" val="449130260"/>
                  </a:ext>
                </a:extLst>
              </a:tr>
              <a:tr h="951346">
                <a:tc>
                  <a:txBody>
                    <a:bodyPr/>
                    <a:lstStyle/>
                    <a:p>
                      <a:pPr algn="ctr"/>
                      <a:r>
                        <a:rPr lang="en-US" sz="1400" dirty="0">
                          <a:latin typeface="+mn-lt"/>
                        </a:rPr>
                        <a:t>Hearthstone</a:t>
                      </a:r>
                      <a:endParaRPr lang="uk-UA" sz="1400" dirty="0">
                        <a:latin typeface="+mn-lt"/>
                      </a:endParaRPr>
                    </a:p>
                  </a:txBody>
                  <a:tcPr>
                    <a:solidFill>
                      <a:schemeClr val="tx2">
                        <a:lumMod val="75000"/>
                      </a:schemeClr>
                    </a:solidFill>
                  </a:tcPr>
                </a:tc>
                <a:tc>
                  <a:txBody>
                    <a:bodyPr/>
                    <a:lstStyle/>
                    <a:p>
                      <a:pPr algn="ctr"/>
                      <a:r>
                        <a:rPr lang="en-US" sz="1400" kern="1200" dirty="0">
                          <a:solidFill>
                            <a:schemeClr val="dk1"/>
                          </a:solidFill>
                          <a:effectLst/>
                          <a:latin typeface="+mn-lt"/>
                          <a:ea typeface="+mn-ea"/>
                          <a:cs typeface="+mn-cs"/>
                        </a:rPr>
                        <a:t>Blizzard Entertainment</a:t>
                      </a:r>
                      <a:endParaRPr lang="uk-UA" sz="1400" dirty="0">
                        <a:latin typeface="+mn-lt"/>
                      </a:endParaRPr>
                    </a:p>
                  </a:txBody>
                  <a:tcPr/>
                </a:tc>
                <a:tc>
                  <a:txBody>
                    <a:bodyPr/>
                    <a:lstStyle/>
                    <a:p>
                      <a:pPr algn="ctr"/>
                      <a:r>
                        <a:rPr lang="en-US" sz="1400" kern="1200" dirty="0">
                          <a:solidFill>
                            <a:schemeClr val="dk1"/>
                          </a:solidFill>
                          <a:effectLst/>
                          <a:latin typeface="+mn-lt"/>
                          <a:ea typeface="+mn-ea"/>
                          <a:cs typeface="+mn-cs"/>
                        </a:rPr>
                        <a:t>Blizzard Entertainment</a:t>
                      </a:r>
                      <a:endParaRPr lang="uk-UA" sz="1400" dirty="0">
                        <a:latin typeface="+mn-lt"/>
                      </a:endParaRPr>
                    </a:p>
                  </a:txBody>
                  <a:tcPr/>
                </a:tc>
                <a:tc>
                  <a:txBody>
                    <a:bodyPr/>
                    <a:lstStyle/>
                    <a:p>
                      <a:pPr algn="ctr"/>
                      <a:r>
                        <a:rPr lang="en-US" sz="1400" kern="1200" dirty="0">
                          <a:solidFill>
                            <a:schemeClr val="dk1"/>
                          </a:solidFill>
                          <a:effectLst/>
                          <a:latin typeface="+mn-lt"/>
                          <a:ea typeface="+mn-ea"/>
                          <a:cs typeface="+mn-cs"/>
                        </a:rPr>
                        <a:t>Microsoft Windows</a:t>
                      </a:r>
                      <a:r>
                        <a:rPr lang="uk-UA" sz="1400" kern="1200" dirty="0">
                          <a:solidFill>
                            <a:schemeClr val="dk1"/>
                          </a:solidFill>
                          <a:effectLst/>
                          <a:latin typeface="+mn-lt"/>
                          <a:ea typeface="+mn-ea"/>
                          <a:cs typeface="+mn-cs"/>
                        </a:rPr>
                        <a:t>, </a:t>
                      </a:r>
                      <a:r>
                        <a:rPr lang="uk-UA" sz="1400" kern="1200" dirty="0" err="1">
                          <a:solidFill>
                            <a:schemeClr val="dk1"/>
                          </a:solidFill>
                          <a:effectLst/>
                          <a:latin typeface="+mn-lt"/>
                          <a:ea typeface="+mn-ea"/>
                          <a:cs typeface="+mn-cs"/>
                        </a:rPr>
                        <a:t>macOS</a:t>
                      </a:r>
                      <a:r>
                        <a:rPr lang="uk-UA"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rPr>
                        <a:t>iOS, Android</a:t>
                      </a:r>
                      <a:endParaRPr lang="uk-UA" sz="1400" dirty="0">
                        <a:latin typeface="+mn-lt"/>
                      </a:endParaRPr>
                    </a:p>
                  </a:txBody>
                  <a:tcPr/>
                </a:tc>
                <a:tc>
                  <a:txBody>
                    <a:bodyPr/>
                    <a:lstStyle/>
                    <a:p>
                      <a:pPr algn="ctr"/>
                      <a:r>
                        <a:rPr lang="uk-UA" sz="1400">
                          <a:effectLst/>
                          <a:latin typeface="+mn-lt"/>
                          <a:ea typeface="Times New Roman" panose="02020603050405020304" pitchFamily="18" charset="0"/>
                        </a:rPr>
                        <a:t>Монетизація наявна</a:t>
                      </a:r>
                      <a:endParaRPr lang="uk-UA" sz="1400">
                        <a:latin typeface="+mn-lt"/>
                      </a:endParaRPr>
                    </a:p>
                  </a:txBody>
                  <a:tcPr/>
                </a:tc>
                <a:tc>
                  <a:txBody>
                    <a:bodyPr/>
                    <a:lstStyle/>
                    <a:p>
                      <a:pPr algn="ctr"/>
                      <a:r>
                        <a:rPr lang="uk-UA" sz="1400" kern="1200" dirty="0">
                          <a:solidFill>
                            <a:schemeClr val="dk1"/>
                          </a:solidFill>
                          <a:effectLst/>
                          <a:latin typeface="+mn-lt"/>
                          <a:ea typeface="+mn-ea"/>
                          <a:cs typeface="+mn-cs"/>
                        </a:rPr>
                        <a:t>Карикатурний стиль, яскраві кольори</a:t>
                      </a:r>
                      <a:endParaRPr lang="uk-UA" sz="1400" dirty="0">
                        <a:latin typeface="+mn-lt"/>
                      </a:endParaRPr>
                    </a:p>
                  </a:txBody>
                  <a:tcPr/>
                </a:tc>
                <a:tc>
                  <a:txBody>
                    <a:bodyPr/>
                    <a:lstStyle/>
                    <a:p>
                      <a:pPr algn="ctr"/>
                      <a:r>
                        <a:rPr lang="uk-UA" sz="1400" kern="1200" dirty="0" err="1">
                          <a:solidFill>
                            <a:schemeClr val="dk1"/>
                          </a:solidFill>
                          <a:effectLst/>
                          <a:latin typeface="+mn-lt"/>
                          <a:ea typeface="+mn-ea"/>
                          <a:cs typeface="+mn-cs"/>
                        </a:rPr>
                        <a:t>Мультиплеєр</a:t>
                      </a:r>
                      <a:r>
                        <a:rPr lang="uk-UA" sz="1400" kern="1200" dirty="0">
                          <a:solidFill>
                            <a:schemeClr val="dk1"/>
                          </a:solidFill>
                          <a:effectLst/>
                          <a:latin typeface="+mn-lt"/>
                          <a:ea typeface="+mn-ea"/>
                          <a:cs typeface="+mn-cs"/>
                        </a:rPr>
                        <a:t> наявний</a:t>
                      </a:r>
                      <a:endParaRPr lang="uk-UA" sz="1400" dirty="0">
                        <a:latin typeface="+mn-lt"/>
                      </a:endParaRPr>
                    </a:p>
                  </a:txBody>
                  <a:tcPr/>
                </a:tc>
                <a:tc>
                  <a:txBody>
                    <a:bodyPr/>
                    <a:lstStyle/>
                    <a:p>
                      <a:pPr algn="ctr"/>
                      <a:r>
                        <a:rPr lang="uk-UA" sz="1400" kern="1200" dirty="0" err="1">
                          <a:solidFill>
                            <a:schemeClr val="dk1"/>
                          </a:solidFill>
                          <a:effectLst/>
                          <a:latin typeface="+mn-lt"/>
                          <a:ea typeface="+mn-ea"/>
                          <a:cs typeface="+mn-cs"/>
                        </a:rPr>
                        <a:t>Синглплеєр</a:t>
                      </a:r>
                      <a:r>
                        <a:rPr lang="uk-UA" sz="1400" kern="1200" dirty="0">
                          <a:solidFill>
                            <a:schemeClr val="dk1"/>
                          </a:solidFill>
                          <a:effectLst/>
                          <a:latin typeface="+mn-lt"/>
                          <a:ea typeface="+mn-ea"/>
                          <a:cs typeface="+mn-cs"/>
                        </a:rPr>
                        <a:t> наявний</a:t>
                      </a:r>
                      <a:endParaRPr lang="uk-UA" sz="1400" dirty="0">
                        <a:latin typeface="+mn-lt"/>
                      </a:endParaRPr>
                    </a:p>
                  </a:txBody>
                  <a:tcPr/>
                </a:tc>
                <a:tc>
                  <a:txBody>
                    <a:bodyPr/>
                    <a:lstStyle/>
                    <a:p>
                      <a:pPr algn="ctr"/>
                      <a:r>
                        <a:rPr lang="uk-UA" sz="1400">
                          <a:effectLst/>
                          <a:latin typeface="+mn-lt"/>
                          <a:ea typeface="Times New Roman" panose="02020603050405020304" pitchFamily="18" charset="0"/>
                        </a:rPr>
                        <a:t>Регулярні оновлення</a:t>
                      </a:r>
                      <a:endParaRPr lang="uk-UA" sz="1400" dirty="0">
                        <a:latin typeface="+mn-lt"/>
                      </a:endParaRPr>
                    </a:p>
                  </a:txBody>
                  <a:tcPr/>
                </a:tc>
                <a:extLst>
                  <a:ext uri="{0D108BD9-81ED-4DB2-BD59-A6C34878D82A}">
                    <a16:rowId xmlns:a16="http://schemas.microsoft.com/office/drawing/2014/main" val="2895790623"/>
                  </a:ext>
                </a:extLst>
              </a:tr>
              <a:tr h="951346">
                <a:tc>
                  <a:txBody>
                    <a:bodyPr/>
                    <a:lstStyle/>
                    <a:p>
                      <a:pPr algn="ctr"/>
                      <a:r>
                        <a:rPr lang="en-US" sz="1400" dirty="0">
                          <a:latin typeface="+mn-lt"/>
                        </a:rPr>
                        <a:t>Gwent: The Witcher Card Game</a:t>
                      </a:r>
                      <a:endParaRPr lang="uk-UA" sz="1400" dirty="0">
                        <a:latin typeface="+mn-lt"/>
                      </a:endParaRPr>
                    </a:p>
                  </a:txBody>
                  <a:tcPr>
                    <a:solidFill>
                      <a:schemeClr val="tx2">
                        <a:lumMod val="75000"/>
                      </a:schemeClr>
                    </a:solidFill>
                  </a:tcPr>
                </a:tc>
                <a:tc>
                  <a:txBody>
                    <a:bodyPr/>
                    <a:lstStyle/>
                    <a:p>
                      <a:pPr algn="ctr"/>
                      <a:r>
                        <a:rPr lang="en-US" sz="1400" kern="1200" dirty="0">
                          <a:solidFill>
                            <a:schemeClr val="dk1"/>
                          </a:solidFill>
                          <a:effectLst/>
                          <a:latin typeface="+mn-lt"/>
                          <a:ea typeface="+mn-ea"/>
                          <a:cs typeface="+mn-cs"/>
                        </a:rPr>
                        <a:t>CD </a:t>
                      </a:r>
                      <a:r>
                        <a:rPr lang="en-US" sz="1400" kern="1200" dirty="0" err="1">
                          <a:solidFill>
                            <a:schemeClr val="dk1"/>
                          </a:solidFill>
                          <a:effectLst/>
                          <a:latin typeface="+mn-lt"/>
                          <a:ea typeface="+mn-ea"/>
                          <a:cs typeface="+mn-cs"/>
                        </a:rPr>
                        <a:t>Projekt</a:t>
                      </a:r>
                      <a:endParaRPr lang="uk-UA" sz="1400" dirty="0">
                        <a:latin typeface="+mn-lt"/>
                      </a:endParaRPr>
                    </a:p>
                  </a:txBody>
                  <a:tcPr/>
                </a:tc>
                <a:tc>
                  <a:txBody>
                    <a:bodyPr/>
                    <a:lstStyle/>
                    <a:p>
                      <a:pPr algn="ctr"/>
                      <a:r>
                        <a:rPr lang="en-US" sz="1400" kern="1200" dirty="0">
                          <a:solidFill>
                            <a:schemeClr val="dk1"/>
                          </a:solidFill>
                          <a:effectLst/>
                          <a:latin typeface="+mn-lt"/>
                          <a:ea typeface="+mn-ea"/>
                          <a:cs typeface="+mn-cs"/>
                        </a:rPr>
                        <a:t>CD </a:t>
                      </a:r>
                      <a:r>
                        <a:rPr lang="en-US" sz="1400" kern="1200" dirty="0" err="1">
                          <a:solidFill>
                            <a:schemeClr val="dk1"/>
                          </a:solidFill>
                          <a:effectLst/>
                          <a:latin typeface="+mn-lt"/>
                          <a:ea typeface="+mn-ea"/>
                          <a:cs typeface="+mn-cs"/>
                        </a:rPr>
                        <a:t>Projekt</a:t>
                      </a:r>
                      <a:r>
                        <a:rPr lang="en-US" sz="1400" kern="1200" dirty="0">
                          <a:solidFill>
                            <a:schemeClr val="dk1"/>
                          </a:solidFill>
                          <a:effectLst/>
                          <a:latin typeface="+mn-lt"/>
                          <a:ea typeface="+mn-ea"/>
                          <a:cs typeface="+mn-cs"/>
                        </a:rPr>
                        <a:t> RED</a:t>
                      </a:r>
                      <a:endParaRPr lang="uk-UA" sz="1400" dirty="0">
                        <a:latin typeface="+mn-lt"/>
                      </a:endParaRPr>
                    </a:p>
                  </a:txBody>
                  <a:tcPr/>
                </a:tc>
                <a:tc>
                  <a:txBody>
                    <a:bodyPr/>
                    <a:lstStyle/>
                    <a:p>
                      <a:pPr algn="ctr"/>
                      <a:r>
                        <a:rPr lang="en-US" sz="1400" kern="1200" dirty="0">
                          <a:solidFill>
                            <a:schemeClr val="dk1"/>
                          </a:solidFill>
                          <a:effectLst/>
                          <a:latin typeface="+mn-lt"/>
                          <a:ea typeface="+mn-ea"/>
                          <a:cs typeface="+mn-cs"/>
                        </a:rPr>
                        <a:t>Microsoft Windows</a:t>
                      </a:r>
                      <a:r>
                        <a:rPr lang="uk-UA" sz="1400" kern="1200" dirty="0">
                          <a:solidFill>
                            <a:schemeClr val="dk1"/>
                          </a:solidFill>
                          <a:effectLst/>
                          <a:latin typeface="+mn-lt"/>
                          <a:ea typeface="+mn-ea"/>
                          <a:cs typeface="+mn-cs"/>
                        </a:rPr>
                        <a:t>, </a:t>
                      </a:r>
                      <a:r>
                        <a:rPr lang="uk-UA" sz="1400" kern="1200" dirty="0" err="1">
                          <a:solidFill>
                            <a:schemeClr val="dk1"/>
                          </a:solidFill>
                          <a:effectLst/>
                          <a:latin typeface="+mn-lt"/>
                          <a:ea typeface="+mn-ea"/>
                          <a:cs typeface="+mn-cs"/>
                        </a:rPr>
                        <a:t>macOS</a:t>
                      </a:r>
                      <a:r>
                        <a:rPr lang="uk-UA"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rPr>
                        <a:t>iOS, Android, PlayStation, Xbox</a:t>
                      </a:r>
                      <a:endParaRPr lang="uk-UA" sz="1400" dirty="0">
                        <a:latin typeface="+mn-lt"/>
                      </a:endParaRPr>
                    </a:p>
                  </a:txBody>
                  <a:tcPr/>
                </a:tc>
                <a:tc>
                  <a:txBody>
                    <a:bodyPr/>
                    <a:lstStyle/>
                    <a:p>
                      <a:pPr algn="ctr"/>
                      <a:r>
                        <a:rPr lang="uk-UA" sz="1400">
                          <a:effectLst/>
                          <a:latin typeface="+mn-lt"/>
                          <a:ea typeface="Times New Roman" panose="02020603050405020304" pitchFamily="18" charset="0"/>
                        </a:rPr>
                        <a:t>Монетизація наявна</a:t>
                      </a:r>
                      <a:endParaRPr lang="uk-UA" sz="1400">
                        <a:latin typeface="+mn-lt"/>
                      </a:endParaRPr>
                    </a:p>
                  </a:txBody>
                  <a:tcPr/>
                </a:tc>
                <a:tc>
                  <a:txBody>
                    <a:bodyPr/>
                    <a:lstStyle/>
                    <a:p>
                      <a:pPr algn="ctr"/>
                      <a:r>
                        <a:rPr lang="uk-UA" sz="1400" kern="1200" dirty="0">
                          <a:solidFill>
                            <a:schemeClr val="dk1"/>
                          </a:solidFill>
                          <a:effectLst/>
                          <a:latin typeface="+mn-lt"/>
                          <a:ea typeface="+mn-ea"/>
                          <a:cs typeface="+mn-cs"/>
                        </a:rPr>
                        <a:t>Реалістичний та деталізований стиль, темні тони</a:t>
                      </a:r>
                      <a:endParaRPr lang="uk-UA" sz="1400" dirty="0">
                        <a:latin typeface="+mn-lt"/>
                      </a:endParaRPr>
                    </a:p>
                  </a:txBody>
                  <a:tcPr/>
                </a:tc>
                <a:tc>
                  <a:txBody>
                    <a:bodyPr/>
                    <a:lstStyle/>
                    <a:p>
                      <a:pPr algn="ctr"/>
                      <a:r>
                        <a:rPr lang="uk-UA" sz="1400">
                          <a:effectLst/>
                          <a:latin typeface="+mn-lt"/>
                          <a:ea typeface="Times New Roman" panose="02020603050405020304" pitchFamily="18" charset="0"/>
                        </a:rPr>
                        <a:t>Мультиплеєр наявний</a:t>
                      </a:r>
                      <a:endParaRPr lang="uk-UA" sz="1400">
                        <a:latin typeface="+mn-lt"/>
                      </a:endParaRPr>
                    </a:p>
                  </a:txBody>
                  <a:tcPr/>
                </a:tc>
                <a:tc>
                  <a:txBody>
                    <a:bodyPr/>
                    <a:lstStyle/>
                    <a:p>
                      <a:pPr algn="ctr"/>
                      <a:r>
                        <a:rPr lang="uk-UA" sz="1400">
                          <a:effectLst/>
                          <a:latin typeface="+mn-lt"/>
                          <a:ea typeface="Times New Roman" panose="02020603050405020304" pitchFamily="18" charset="0"/>
                        </a:rPr>
                        <a:t>Синглплеєр наявний</a:t>
                      </a:r>
                      <a:endParaRPr lang="uk-UA" sz="1400" dirty="0">
                        <a:latin typeface="+mn-lt"/>
                      </a:endParaRPr>
                    </a:p>
                  </a:txBody>
                  <a:tcPr/>
                </a:tc>
                <a:tc>
                  <a:txBody>
                    <a:bodyPr/>
                    <a:lstStyle/>
                    <a:p>
                      <a:pPr algn="ctr"/>
                      <a:r>
                        <a:rPr lang="uk-UA" sz="1400">
                          <a:effectLst/>
                          <a:latin typeface="+mn-lt"/>
                          <a:ea typeface="Times New Roman" panose="02020603050405020304" pitchFamily="18" charset="0"/>
                        </a:rPr>
                        <a:t>Регулярні оновлення</a:t>
                      </a:r>
                      <a:endParaRPr lang="uk-UA" sz="1400" dirty="0">
                        <a:latin typeface="+mn-lt"/>
                      </a:endParaRPr>
                    </a:p>
                  </a:txBody>
                  <a:tcPr/>
                </a:tc>
                <a:extLst>
                  <a:ext uri="{0D108BD9-81ED-4DB2-BD59-A6C34878D82A}">
                    <a16:rowId xmlns:a16="http://schemas.microsoft.com/office/drawing/2014/main" val="2458134148"/>
                  </a:ext>
                </a:extLst>
              </a:tr>
              <a:tr h="951346">
                <a:tc>
                  <a:txBody>
                    <a:bodyPr/>
                    <a:lstStyle/>
                    <a:p>
                      <a:pPr algn="ctr"/>
                      <a:r>
                        <a:rPr lang="uk-UA" sz="1400" kern="1200" dirty="0" err="1">
                          <a:solidFill>
                            <a:schemeClr val="dk1"/>
                          </a:solidFill>
                          <a:effectLst/>
                          <a:latin typeface="+mn-lt"/>
                          <a:ea typeface="+mn-ea"/>
                          <a:cs typeface="+mn-cs"/>
                        </a:rPr>
                        <a:t>Magic</a:t>
                      </a:r>
                      <a:r>
                        <a:rPr lang="uk-UA" sz="1400" kern="1200" dirty="0">
                          <a:solidFill>
                            <a:schemeClr val="dk1"/>
                          </a:solidFill>
                          <a:effectLst/>
                          <a:latin typeface="+mn-lt"/>
                          <a:ea typeface="+mn-ea"/>
                          <a:cs typeface="+mn-cs"/>
                        </a:rPr>
                        <a:t>: </a:t>
                      </a:r>
                      <a:r>
                        <a:rPr lang="uk-UA" sz="1400" kern="1200" dirty="0" err="1">
                          <a:solidFill>
                            <a:schemeClr val="dk1"/>
                          </a:solidFill>
                          <a:effectLst/>
                          <a:latin typeface="+mn-lt"/>
                          <a:ea typeface="+mn-ea"/>
                          <a:cs typeface="+mn-cs"/>
                        </a:rPr>
                        <a:t>The</a:t>
                      </a:r>
                      <a:r>
                        <a:rPr lang="uk-UA" sz="1400" kern="1200" dirty="0">
                          <a:solidFill>
                            <a:schemeClr val="dk1"/>
                          </a:solidFill>
                          <a:effectLst/>
                          <a:latin typeface="+mn-lt"/>
                          <a:ea typeface="+mn-ea"/>
                          <a:cs typeface="+mn-cs"/>
                        </a:rPr>
                        <a:t> </a:t>
                      </a:r>
                      <a:r>
                        <a:rPr lang="uk-UA" sz="1400" kern="1200" dirty="0" err="1">
                          <a:solidFill>
                            <a:schemeClr val="dk1"/>
                          </a:solidFill>
                          <a:effectLst/>
                          <a:latin typeface="+mn-lt"/>
                          <a:ea typeface="+mn-ea"/>
                          <a:cs typeface="+mn-cs"/>
                        </a:rPr>
                        <a:t>Gathering</a:t>
                      </a:r>
                      <a:r>
                        <a:rPr lang="en-US" sz="1400" kern="1200" dirty="0">
                          <a:solidFill>
                            <a:schemeClr val="dk1"/>
                          </a:solidFill>
                          <a:effectLst/>
                          <a:latin typeface="+mn-lt"/>
                          <a:ea typeface="+mn-ea"/>
                          <a:cs typeface="+mn-cs"/>
                        </a:rPr>
                        <a:t> Arena</a:t>
                      </a:r>
                      <a:endParaRPr lang="uk-UA" sz="1400" dirty="0">
                        <a:latin typeface="+mn-lt"/>
                      </a:endParaRPr>
                    </a:p>
                  </a:txBody>
                  <a:tcPr>
                    <a:solidFill>
                      <a:schemeClr val="tx2">
                        <a:lumMod val="75000"/>
                      </a:schemeClr>
                    </a:solidFill>
                  </a:tcPr>
                </a:tc>
                <a:tc>
                  <a:txBody>
                    <a:bodyPr/>
                    <a:lstStyle/>
                    <a:p>
                      <a:pPr algn="ctr"/>
                      <a:r>
                        <a:rPr lang="en-US" sz="1400" kern="1200" dirty="0">
                          <a:solidFill>
                            <a:schemeClr val="dk1"/>
                          </a:solidFill>
                          <a:effectLst/>
                          <a:latin typeface="+mn-lt"/>
                          <a:ea typeface="+mn-ea"/>
                          <a:cs typeface="+mn-cs"/>
                        </a:rPr>
                        <a:t>Wizards of the Coast</a:t>
                      </a:r>
                      <a:endParaRPr lang="uk-UA" sz="1400" dirty="0">
                        <a:latin typeface="+mn-lt"/>
                      </a:endParaRPr>
                    </a:p>
                  </a:txBody>
                  <a:tcPr/>
                </a:tc>
                <a:tc>
                  <a:txBody>
                    <a:bodyPr/>
                    <a:lstStyle/>
                    <a:p>
                      <a:pPr algn="ctr"/>
                      <a:r>
                        <a:rPr lang="en-US" sz="1400" kern="1200" dirty="0">
                          <a:solidFill>
                            <a:schemeClr val="dk1"/>
                          </a:solidFill>
                          <a:effectLst/>
                          <a:latin typeface="+mn-lt"/>
                          <a:ea typeface="+mn-ea"/>
                          <a:cs typeface="+mn-cs"/>
                        </a:rPr>
                        <a:t>Wizards Digital Games Studio</a:t>
                      </a:r>
                      <a:endParaRPr lang="uk-UA" sz="1400" dirty="0">
                        <a:latin typeface="+mn-lt"/>
                      </a:endParaRPr>
                    </a:p>
                  </a:txBody>
                  <a:tcPr/>
                </a:tc>
                <a:tc>
                  <a:txBody>
                    <a:bodyPr/>
                    <a:lstStyle/>
                    <a:p>
                      <a:pPr algn="ctr"/>
                      <a:r>
                        <a:rPr lang="en-US" sz="1400" kern="1200" dirty="0">
                          <a:solidFill>
                            <a:schemeClr val="dk1"/>
                          </a:solidFill>
                          <a:effectLst/>
                          <a:latin typeface="+mn-lt"/>
                          <a:ea typeface="+mn-ea"/>
                          <a:cs typeface="+mn-cs"/>
                        </a:rPr>
                        <a:t>Microsoft Windows</a:t>
                      </a:r>
                      <a:r>
                        <a:rPr lang="uk-UA" sz="1400" kern="1200" dirty="0">
                          <a:solidFill>
                            <a:schemeClr val="dk1"/>
                          </a:solidFill>
                          <a:effectLst/>
                          <a:latin typeface="+mn-lt"/>
                          <a:ea typeface="+mn-ea"/>
                          <a:cs typeface="+mn-cs"/>
                        </a:rPr>
                        <a:t>, </a:t>
                      </a:r>
                      <a:r>
                        <a:rPr lang="uk-UA" sz="1400" kern="1200" dirty="0" err="1">
                          <a:solidFill>
                            <a:schemeClr val="dk1"/>
                          </a:solidFill>
                          <a:effectLst/>
                          <a:latin typeface="+mn-lt"/>
                          <a:ea typeface="+mn-ea"/>
                          <a:cs typeface="+mn-cs"/>
                        </a:rPr>
                        <a:t>macOS</a:t>
                      </a:r>
                      <a:r>
                        <a:rPr lang="uk-UA"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rPr>
                        <a:t>iOS, Android</a:t>
                      </a:r>
                      <a:endParaRPr lang="uk-UA" sz="1400" dirty="0">
                        <a:latin typeface="+mn-lt"/>
                      </a:endParaRPr>
                    </a:p>
                  </a:txBody>
                  <a:tcPr/>
                </a:tc>
                <a:tc>
                  <a:txBody>
                    <a:bodyPr/>
                    <a:lstStyle/>
                    <a:p>
                      <a:pPr algn="ctr"/>
                      <a:r>
                        <a:rPr lang="uk-UA" sz="1400" dirty="0">
                          <a:effectLst/>
                          <a:latin typeface="+mn-lt"/>
                          <a:ea typeface="Times New Roman" panose="02020603050405020304" pitchFamily="18" charset="0"/>
                        </a:rPr>
                        <a:t>Монетизація наявна</a:t>
                      </a:r>
                      <a:endParaRPr lang="uk-UA" sz="1400" dirty="0">
                        <a:latin typeface="+mn-lt"/>
                      </a:endParaRPr>
                    </a:p>
                  </a:txBody>
                  <a:tcPr/>
                </a:tc>
                <a:tc>
                  <a:txBody>
                    <a:bodyPr/>
                    <a:lstStyle/>
                    <a:p>
                      <a:pPr algn="ctr"/>
                      <a:r>
                        <a:rPr lang="uk-UA" sz="1400" kern="1200" dirty="0">
                          <a:solidFill>
                            <a:schemeClr val="dk1"/>
                          </a:solidFill>
                          <a:effectLst/>
                          <a:latin typeface="+mn-lt"/>
                          <a:ea typeface="+mn-ea"/>
                          <a:cs typeface="+mn-cs"/>
                        </a:rPr>
                        <a:t>Різноманітність стилів, висока деталізація</a:t>
                      </a:r>
                      <a:endParaRPr lang="uk-UA" sz="1400" dirty="0">
                        <a:latin typeface="+mn-lt"/>
                      </a:endParaRPr>
                    </a:p>
                  </a:txBody>
                  <a:tcPr/>
                </a:tc>
                <a:tc>
                  <a:txBody>
                    <a:bodyPr/>
                    <a:lstStyle/>
                    <a:p>
                      <a:pPr algn="ctr"/>
                      <a:r>
                        <a:rPr lang="uk-UA" sz="1400" dirty="0" err="1">
                          <a:effectLst/>
                          <a:latin typeface="+mn-lt"/>
                          <a:ea typeface="Times New Roman" panose="02020603050405020304" pitchFamily="18" charset="0"/>
                        </a:rPr>
                        <a:t>Мультиплеєр</a:t>
                      </a:r>
                      <a:r>
                        <a:rPr lang="uk-UA" sz="1400" dirty="0">
                          <a:effectLst/>
                          <a:latin typeface="+mn-lt"/>
                          <a:ea typeface="Times New Roman" panose="02020603050405020304" pitchFamily="18" charset="0"/>
                        </a:rPr>
                        <a:t> наявний</a:t>
                      </a:r>
                      <a:endParaRPr lang="uk-UA" sz="1400" dirty="0">
                        <a:latin typeface="+mn-lt"/>
                      </a:endParaRPr>
                    </a:p>
                  </a:txBody>
                  <a:tcPr/>
                </a:tc>
                <a:tc>
                  <a:txBody>
                    <a:bodyPr/>
                    <a:lstStyle/>
                    <a:p>
                      <a:pPr algn="ctr"/>
                      <a:r>
                        <a:rPr lang="uk-UA" sz="1400" dirty="0" err="1">
                          <a:effectLst/>
                          <a:latin typeface="+mn-lt"/>
                          <a:ea typeface="Times New Roman" panose="02020603050405020304" pitchFamily="18" charset="0"/>
                        </a:rPr>
                        <a:t>Синглплеєр</a:t>
                      </a:r>
                      <a:r>
                        <a:rPr lang="uk-UA" sz="1400" dirty="0">
                          <a:effectLst/>
                          <a:latin typeface="+mn-lt"/>
                          <a:ea typeface="Times New Roman" panose="02020603050405020304" pitchFamily="18" charset="0"/>
                        </a:rPr>
                        <a:t> наявний</a:t>
                      </a:r>
                      <a:endParaRPr lang="uk-UA" sz="1400" dirty="0">
                        <a:latin typeface="+mn-lt"/>
                      </a:endParaRPr>
                    </a:p>
                  </a:txBody>
                  <a:tcPr/>
                </a:tc>
                <a:tc>
                  <a:txBody>
                    <a:bodyPr/>
                    <a:lstStyle/>
                    <a:p>
                      <a:pPr algn="ctr"/>
                      <a:r>
                        <a:rPr lang="uk-UA" sz="1400" dirty="0">
                          <a:effectLst/>
                          <a:latin typeface="+mn-lt"/>
                          <a:ea typeface="Times New Roman" panose="02020603050405020304" pitchFamily="18" charset="0"/>
                        </a:rPr>
                        <a:t>Регулярні оновлення</a:t>
                      </a:r>
                      <a:endParaRPr lang="uk-UA" sz="1400" dirty="0">
                        <a:latin typeface="+mn-lt"/>
                      </a:endParaRPr>
                    </a:p>
                  </a:txBody>
                  <a:tcPr/>
                </a:tc>
                <a:extLst>
                  <a:ext uri="{0D108BD9-81ED-4DB2-BD59-A6C34878D82A}">
                    <a16:rowId xmlns:a16="http://schemas.microsoft.com/office/drawing/2014/main" val="2671421102"/>
                  </a:ext>
                </a:extLst>
              </a:tr>
            </a:tbl>
          </a:graphicData>
        </a:graphic>
      </p:graphicFrame>
    </p:spTree>
    <p:extLst>
      <p:ext uri="{BB962C8B-B14F-4D97-AF65-F5344CB8AC3E}">
        <p14:creationId xmlns:p14="http://schemas.microsoft.com/office/powerpoint/2010/main" val="2042312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651FE8-CF8F-4848-A9B6-7BBE087C25DA}"/>
              </a:ext>
            </a:extLst>
          </p:cNvPr>
          <p:cNvSpPr>
            <a:spLocks noGrp="1"/>
          </p:cNvSpPr>
          <p:nvPr>
            <p:ph type="title"/>
          </p:nvPr>
        </p:nvSpPr>
        <p:spPr/>
        <p:txBody>
          <a:bodyPr/>
          <a:lstStyle/>
          <a:p>
            <a:pPr algn="l"/>
            <a:r>
              <a:rPr lang="uk-UA" dirty="0"/>
              <a:t>Діаграма варіантів використання</a:t>
            </a:r>
          </a:p>
        </p:txBody>
      </p:sp>
      <p:pic>
        <p:nvPicPr>
          <p:cNvPr id="5" name="Місце для вмісту 4">
            <a:extLst>
              <a:ext uri="{FF2B5EF4-FFF2-40B4-BE49-F238E27FC236}">
                <a16:creationId xmlns:a16="http://schemas.microsoft.com/office/drawing/2014/main" id="{230E5B4A-C126-46EE-8280-DF8E60BFB9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0897" y="1708605"/>
            <a:ext cx="5979557" cy="45397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6385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A6D8A7-51C9-4D19-92D2-8C04BCDCC5AB}"/>
              </a:ext>
            </a:extLst>
          </p:cNvPr>
          <p:cNvSpPr>
            <a:spLocks noGrp="1"/>
          </p:cNvSpPr>
          <p:nvPr>
            <p:ph type="title"/>
          </p:nvPr>
        </p:nvSpPr>
        <p:spPr/>
        <p:txBody>
          <a:bodyPr/>
          <a:lstStyle/>
          <a:p>
            <a:pPr algn="l"/>
            <a:r>
              <a:rPr lang="uk-UA" dirty="0"/>
              <a:t>Основні функції розробки</a:t>
            </a:r>
          </a:p>
        </p:txBody>
      </p:sp>
      <p:sp>
        <p:nvSpPr>
          <p:cNvPr id="3" name="Місце для вмісту 2">
            <a:extLst>
              <a:ext uri="{FF2B5EF4-FFF2-40B4-BE49-F238E27FC236}">
                <a16:creationId xmlns:a16="http://schemas.microsoft.com/office/drawing/2014/main" id="{9E437975-4BB7-43C4-9929-96AA8EBE72F0}"/>
              </a:ext>
            </a:extLst>
          </p:cNvPr>
          <p:cNvSpPr>
            <a:spLocks noGrp="1"/>
          </p:cNvSpPr>
          <p:nvPr>
            <p:ph idx="1"/>
          </p:nvPr>
        </p:nvSpPr>
        <p:spPr/>
        <p:txBody>
          <a:bodyPr/>
          <a:lstStyle/>
          <a:p>
            <a:r>
              <a:rPr lang="uk-UA" dirty="0"/>
              <a:t>Функція налаштування власної ігрової колоди</a:t>
            </a:r>
          </a:p>
          <a:p>
            <a:r>
              <a:rPr lang="uk-UA" dirty="0"/>
              <a:t>Функція налаштування ігрової колоди гри</a:t>
            </a:r>
          </a:p>
          <a:p>
            <a:r>
              <a:rPr lang="uk-UA" dirty="0"/>
              <a:t>Функція налаштування ігрового процесу</a:t>
            </a:r>
          </a:p>
          <a:p>
            <a:r>
              <a:rPr lang="uk-UA" dirty="0"/>
              <a:t>Використання створених колод у грі проти ШІ</a:t>
            </a:r>
          </a:p>
          <a:p>
            <a:r>
              <a:rPr lang="uk-UA" dirty="0"/>
              <a:t>Використання карт з додатковими здібностями у грі</a:t>
            </a:r>
          </a:p>
        </p:txBody>
      </p:sp>
    </p:spTree>
    <p:extLst>
      <p:ext uri="{BB962C8B-B14F-4D97-AF65-F5344CB8AC3E}">
        <p14:creationId xmlns:p14="http://schemas.microsoft.com/office/powerpoint/2010/main" val="4111914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6C5EAD-1B01-412C-884B-3450D714D790}"/>
              </a:ext>
            </a:extLst>
          </p:cNvPr>
          <p:cNvSpPr>
            <a:spLocks noGrp="1"/>
          </p:cNvSpPr>
          <p:nvPr>
            <p:ph type="title"/>
          </p:nvPr>
        </p:nvSpPr>
        <p:spPr/>
        <p:txBody>
          <a:bodyPr/>
          <a:lstStyle/>
          <a:p>
            <a:pPr algn="l"/>
            <a:r>
              <a:rPr lang="uk-UA" dirty="0"/>
              <a:t>Архітектура програмного забезпечення</a:t>
            </a:r>
          </a:p>
        </p:txBody>
      </p:sp>
      <p:sp>
        <p:nvSpPr>
          <p:cNvPr id="3" name="Місце для вмісту 2">
            <a:extLst>
              <a:ext uri="{FF2B5EF4-FFF2-40B4-BE49-F238E27FC236}">
                <a16:creationId xmlns:a16="http://schemas.microsoft.com/office/drawing/2014/main" id="{7B9F5BEE-A565-4DEE-8A35-83BBD6C85C7D}"/>
              </a:ext>
            </a:extLst>
          </p:cNvPr>
          <p:cNvSpPr>
            <a:spLocks noGrp="1"/>
          </p:cNvSpPr>
          <p:nvPr>
            <p:ph idx="1"/>
          </p:nvPr>
        </p:nvSpPr>
        <p:spPr>
          <a:xfrm>
            <a:off x="801401" y="2725256"/>
            <a:ext cx="4092771" cy="2151487"/>
          </a:xfrm>
        </p:spPr>
        <p:txBody>
          <a:bodyPr/>
          <a:lstStyle/>
          <a:p>
            <a:pPr marL="36900" indent="0">
              <a:buNone/>
            </a:pPr>
            <a:r>
              <a:rPr lang="uk-UA" sz="1800" dirty="0">
                <a:effectLst/>
                <a:latin typeface="Times New Roman" panose="02020603050405020304" pitchFamily="18" charset="0"/>
                <a:ea typeface="Times New Roman" panose="02020603050405020304" pitchFamily="18" charset="0"/>
              </a:rPr>
              <a:t>У структурі розроблюваного ПЗ ключову роль відіграє концепція сцен, кожна з яких представляє окремий фрагмент ігрового процесу та користувацького інтерфейсу. Кожна сцена містить свій власний набір класів та компонентів.</a:t>
            </a:r>
            <a:endParaRPr lang="uk-UA" dirty="0"/>
          </a:p>
        </p:txBody>
      </p:sp>
      <p:graphicFrame>
        <p:nvGraphicFramePr>
          <p:cNvPr id="4" name="Об'єкт 3">
            <a:extLst>
              <a:ext uri="{FF2B5EF4-FFF2-40B4-BE49-F238E27FC236}">
                <a16:creationId xmlns:a16="http://schemas.microsoft.com/office/drawing/2014/main" id="{C50F5497-1CA8-4864-8415-E2CF81A8F09D}"/>
              </a:ext>
            </a:extLst>
          </p:cNvPr>
          <p:cNvGraphicFramePr>
            <a:graphicFrameLocks noChangeAspect="1"/>
          </p:cNvGraphicFramePr>
          <p:nvPr>
            <p:extLst>
              <p:ext uri="{D42A27DB-BD31-4B8C-83A1-F6EECF244321}">
                <p14:modId xmlns:p14="http://schemas.microsoft.com/office/powerpoint/2010/main" val="4007159016"/>
              </p:ext>
            </p:extLst>
          </p:nvPr>
        </p:nvGraphicFramePr>
        <p:xfrm>
          <a:off x="4894172" y="1819852"/>
          <a:ext cx="6803939" cy="3962294"/>
        </p:xfrm>
        <a:graphic>
          <a:graphicData uri="http://schemas.openxmlformats.org/presentationml/2006/ole">
            <mc:AlternateContent xmlns:mc="http://schemas.openxmlformats.org/markup-compatibility/2006">
              <mc:Choice xmlns:v="urn:schemas-microsoft-com:vml" Requires="v">
                <p:oleObj spid="_x0000_s1042" name="Visio" r:id="rId3" imgW="8096142" imgH="4714875" progId="Visio.Drawing.15">
                  <p:embed/>
                </p:oleObj>
              </mc:Choice>
              <mc:Fallback>
                <p:oleObj name="Visio" r:id="rId3" imgW="8096142" imgH="4714875" progId="Visio.Drawing.15">
                  <p:embed/>
                  <p:pic>
                    <p:nvPicPr>
                      <p:cNvPr id="0" name=""/>
                      <p:cNvPicPr/>
                      <p:nvPr/>
                    </p:nvPicPr>
                    <p:blipFill>
                      <a:blip r:embed="rId4"/>
                      <a:stretch>
                        <a:fillRect/>
                      </a:stretch>
                    </p:blipFill>
                    <p:spPr>
                      <a:xfrm>
                        <a:off x="4894172" y="1819852"/>
                        <a:ext cx="6803939" cy="3962294"/>
                      </a:xfrm>
                      <a:prstGeom prst="rect">
                        <a:avLst/>
                      </a:prstGeom>
                    </p:spPr>
                  </p:pic>
                </p:oleObj>
              </mc:Fallback>
            </mc:AlternateContent>
          </a:graphicData>
        </a:graphic>
      </p:graphicFrame>
    </p:spTree>
    <p:extLst>
      <p:ext uri="{BB962C8B-B14F-4D97-AF65-F5344CB8AC3E}">
        <p14:creationId xmlns:p14="http://schemas.microsoft.com/office/powerpoint/2010/main" val="1464786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0CB9F4-6474-43EE-AFAB-EC552B089B96}"/>
              </a:ext>
            </a:extLst>
          </p:cNvPr>
          <p:cNvSpPr>
            <a:spLocks noGrp="1"/>
          </p:cNvSpPr>
          <p:nvPr>
            <p:ph type="title"/>
          </p:nvPr>
        </p:nvSpPr>
        <p:spPr/>
        <p:txBody>
          <a:bodyPr>
            <a:normAutofit fontScale="90000"/>
          </a:bodyPr>
          <a:lstStyle/>
          <a:p>
            <a:pPr algn="l"/>
            <a:r>
              <a:rPr lang="uk-UA" dirty="0"/>
              <a:t>Архітектура програмного забезпечення (деталізована)</a:t>
            </a:r>
          </a:p>
        </p:txBody>
      </p:sp>
      <p:pic>
        <p:nvPicPr>
          <p:cNvPr id="9" name="Місце для вмісту 8">
            <a:extLst>
              <a:ext uri="{FF2B5EF4-FFF2-40B4-BE49-F238E27FC236}">
                <a16:creationId xmlns:a16="http://schemas.microsoft.com/office/drawing/2014/main" id="{5A974231-BA11-458C-B285-F0767436D7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8340" y="1731963"/>
            <a:ext cx="7024672" cy="45164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009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A6D8A7-51C9-4D19-92D2-8C04BCDCC5AB}"/>
              </a:ext>
            </a:extLst>
          </p:cNvPr>
          <p:cNvSpPr>
            <a:spLocks noGrp="1"/>
          </p:cNvSpPr>
          <p:nvPr>
            <p:ph type="title"/>
          </p:nvPr>
        </p:nvSpPr>
        <p:spPr/>
        <p:txBody>
          <a:bodyPr/>
          <a:lstStyle/>
          <a:p>
            <a:pPr algn="l"/>
            <a:r>
              <a:rPr lang="uk-UA" dirty="0"/>
              <a:t>Принцип роботи штучного інтелекту</a:t>
            </a:r>
          </a:p>
        </p:txBody>
      </p:sp>
      <p:sp>
        <p:nvSpPr>
          <p:cNvPr id="3" name="Місце для вмісту 2">
            <a:extLst>
              <a:ext uri="{FF2B5EF4-FFF2-40B4-BE49-F238E27FC236}">
                <a16:creationId xmlns:a16="http://schemas.microsoft.com/office/drawing/2014/main" id="{9E437975-4BB7-43C4-9929-96AA8EBE72F0}"/>
              </a:ext>
            </a:extLst>
          </p:cNvPr>
          <p:cNvSpPr>
            <a:spLocks noGrp="1"/>
          </p:cNvSpPr>
          <p:nvPr>
            <p:ph idx="1"/>
          </p:nvPr>
        </p:nvSpPr>
        <p:spPr>
          <a:xfrm>
            <a:off x="913795" y="1732449"/>
            <a:ext cx="10353762" cy="4279052"/>
          </a:xfrm>
        </p:spPr>
        <p:txBody>
          <a:bodyPr>
            <a:normAutofit fontScale="92500" lnSpcReduction="10000"/>
          </a:bodyPr>
          <a:lstStyle/>
          <a:p>
            <a:pPr marL="342900" lvl="0" indent="-342900" algn="l">
              <a:lnSpc>
                <a:spcPct val="150000"/>
              </a:lnSpc>
              <a:buFont typeface="+mj-lt"/>
              <a:buAutoNum type="arabicPeriod"/>
            </a:pPr>
            <a:r>
              <a:rPr lang="uk-UA" sz="1800" dirty="0">
                <a:effectLst/>
                <a:ea typeface="Times New Roman" panose="02020603050405020304" pitchFamily="18" charset="0"/>
              </a:rPr>
              <a:t>Штучний інтелект проводить тисячі симуляцій для кожного можливого ходу, включаючи викладення карти на ігрове поле, використання заклинань, вибір цілі для заклинання та атаку картами. Кожна симуляція відтворює усі процеси, властиві справжньому ігровому процесу для кожного ігрового стану у випадковому порядку.</a:t>
            </a:r>
          </a:p>
          <a:p>
            <a:pPr marL="342900" lvl="0" indent="-342900" algn="l">
              <a:lnSpc>
                <a:spcPct val="150000"/>
              </a:lnSpc>
              <a:buFont typeface="+mj-lt"/>
              <a:buAutoNum type="arabicPeriod"/>
            </a:pPr>
            <a:r>
              <a:rPr lang="uk-UA" sz="1800" dirty="0">
                <a:effectLst/>
                <a:ea typeface="Times New Roman" panose="02020603050405020304" pitchFamily="18" charset="0"/>
              </a:rPr>
              <a:t>Для кожного потенційного ходу ШІ розраховує відсоток виграшів, який він отримав у симуляціях. Це дає ШІ уявлення про те, які ходи є найбільш ефективними у даній ситуації на ігровому полі.</a:t>
            </a:r>
          </a:p>
          <a:p>
            <a:pPr marL="342900" lvl="0" indent="-342900" algn="l">
              <a:lnSpc>
                <a:spcPct val="150000"/>
              </a:lnSpc>
              <a:buFont typeface="+mj-lt"/>
              <a:buAutoNum type="arabicPeriod"/>
            </a:pPr>
            <a:r>
              <a:rPr lang="uk-UA" sz="1800" dirty="0">
                <a:effectLst/>
                <a:ea typeface="Times New Roman" panose="02020603050405020304" pitchFamily="18" charset="0"/>
              </a:rPr>
              <a:t>На основі результатів симуляцій ШІ обирає хід, який має найвищу ймовірність привести до перемоги. Цей хід може включати використання певної карти, атаку картою або застосування заклинань.</a:t>
            </a:r>
          </a:p>
          <a:p>
            <a:pPr marL="342900" lvl="0" indent="-342900" algn="l">
              <a:lnSpc>
                <a:spcPct val="150000"/>
              </a:lnSpc>
              <a:buFont typeface="+mj-lt"/>
              <a:buAutoNum type="arabicPeriod"/>
            </a:pPr>
            <a:r>
              <a:rPr lang="uk-UA" sz="1800" dirty="0">
                <a:effectLst/>
                <a:ea typeface="Times New Roman" panose="02020603050405020304" pitchFamily="18" charset="0"/>
              </a:rPr>
              <a:t>Після вибору найкращого ходу ШІ виконує обраний хід у грі.</a:t>
            </a:r>
          </a:p>
        </p:txBody>
      </p:sp>
    </p:spTree>
    <p:extLst>
      <p:ext uri="{BB962C8B-B14F-4D97-AF65-F5344CB8AC3E}">
        <p14:creationId xmlns:p14="http://schemas.microsoft.com/office/powerpoint/2010/main" val="3138795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764D86-855B-48C1-AA87-598C446770DC}"/>
              </a:ext>
            </a:extLst>
          </p:cNvPr>
          <p:cNvSpPr>
            <a:spLocks noGrp="1"/>
          </p:cNvSpPr>
          <p:nvPr>
            <p:ph type="title"/>
          </p:nvPr>
        </p:nvSpPr>
        <p:spPr/>
        <p:txBody>
          <a:bodyPr/>
          <a:lstStyle/>
          <a:p>
            <a:pPr algn="l"/>
            <a:r>
              <a:rPr lang="uk-UA" dirty="0"/>
              <a:t>Демонстрація програмного забезпечення</a:t>
            </a:r>
          </a:p>
        </p:txBody>
      </p:sp>
      <p:pic>
        <p:nvPicPr>
          <p:cNvPr id="9" name="Місце для вмісту 8">
            <a:extLst>
              <a:ext uri="{FF2B5EF4-FFF2-40B4-BE49-F238E27FC236}">
                <a16:creationId xmlns:a16="http://schemas.microsoft.com/office/drawing/2014/main" id="{CC5AC7B9-9517-4A0A-B737-693C3146FD23}"/>
              </a:ext>
            </a:extLst>
          </p:cNvPr>
          <p:cNvPicPr>
            <a:picLocks noGrp="1" noChangeAspect="1"/>
          </p:cNvPicPr>
          <p:nvPr>
            <p:ph idx="1"/>
          </p:nvPr>
        </p:nvPicPr>
        <p:blipFill>
          <a:blip r:embed="rId2"/>
          <a:stretch>
            <a:fillRect/>
          </a:stretch>
        </p:blipFill>
        <p:spPr>
          <a:xfrm>
            <a:off x="692326" y="2180613"/>
            <a:ext cx="4914723" cy="2764531"/>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B8CCD00F-E7E0-4572-BDD5-11A9F27A7CF3}"/>
              </a:ext>
            </a:extLst>
          </p:cNvPr>
          <p:cNvSpPr txBox="1"/>
          <p:nvPr/>
        </p:nvSpPr>
        <p:spPr>
          <a:xfrm>
            <a:off x="2216237" y="1746465"/>
            <a:ext cx="1866900" cy="369332"/>
          </a:xfrm>
          <a:prstGeom prst="rect">
            <a:avLst/>
          </a:prstGeom>
          <a:noFill/>
        </p:spPr>
        <p:txBody>
          <a:bodyPr wrap="square" rtlCol="0">
            <a:spAutoFit/>
          </a:bodyPr>
          <a:lstStyle/>
          <a:p>
            <a:pPr algn="ctr"/>
            <a:r>
              <a:rPr lang="uk-UA" dirty="0">
                <a:solidFill>
                  <a:schemeClr val="tx2"/>
                </a:solidFill>
              </a:rPr>
              <a:t>Головне меню</a:t>
            </a:r>
          </a:p>
        </p:txBody>
      </p:sp>
      <p:pic>
        <p:nvPicPr>
          <p:cNvPr id="12" name="Рисунок 11">
            <a:extLst>
              <a:ext uri="{FF2B5EF4-FFF2-40B4-BE49-F238E27FC236}">
                <a16:creationId xmlns:a16="http://schemas.microsoft.com/office/drawing/2014/main" id="{1665265C-D9F9-4A59-AA50-65C00CC9F1D4}"/>
              </a:ext>
            </a:extLst>
          </p:cNvPr>
          <p:cNvPicPr>
            <a:picLocks noChangeAspect="1"/>
          </p:cNvPicPr>
          <p:nvPr/>
        </p:nvPicPr>
        <p:blipFill>
          <a:blip r:embed="rId3"/>
          <a:stretch>
            <a:fillRect/>
          </a:stretch>
        </p:blipFill>
        <p:spPr>
          <a:xfrm>
            <a:off x="6584952" y="3698263"/>
            <a:ext cx="4914722" cy="2764531"/>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0E067339-6349-478C-A69C-01D06195E0A2}"/>
              </a:ext>
            </a:extLst>
          </p:cNvPr>
          <p:cNvSpPr txBox="1"/>
          <p:nvPr/>
        </p:nvSpPr>
        <p:spPr>
          <a:xfrm>
            <a:off x="5994313" y="3244334"/>
            <a:ext cx="6096000" cy="369332"/>
          </a:xfrm>
          <a:prstGeom prst="rect">
            <a:avLst/>
          </a:prstGeom>
          <a:noFill/>
        </p:spPr>
        <p:txBody>
          <a:bodyPr wrap="square">
            <a:spAutoFit/>
          </a:bodyPr>
          <a:lstStyle/>
          <a:p>
            <a:pPr algn="ctr"/>
            <a:r>
              <a:rPr lang="uk-UA" dirty="0">
                <a:solidFill>
                  <a:schemeClr val="tx2"/>
                </a:solidFill>
              </a:rPr>
              <a:t>Меню налаштування ігрових колод</a:t>
            </a:r>
          </a:p>
        </p:txBody>
      </p:sp>
    </p:spTree>
    <p:extLst>
      <p:ext uri="{BB962C8B-B14F-4D97-AF65-F5344CB8AC3E}">
        <p14:creationId xmlns:p14="http://schemas.microsoft.com/office/powerpoint/2010/main" val="3696676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ланець">
  <a:themeElements>
    <a:clrScheme name="Сланець">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Сланець">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ланець">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Сланець</Template>
  <TotalTime>152</TotalTime>
  <Words>545</Words>
  <Application>Microsoft Office PowerPoint</Application>
  <PresentationFormat>Широкий екран</PresentationFormat>
  <Paragraphs>77</Paragraphs>
  <Slides>13</Slides>
  <Notes>0</Notes>
  <HiddenSlides>0</HiddenSlides>
  <MMClips>0</MMClips>
  <ScaleCrop>false</ScaleCrop>
  <HeadingPairs>
    <vt:vector size="8" baseType="variant">
      <vt:variant>
        <vt:lpstr>Використані шрифти</vt:lpstr>
      </vt:variant>
      <vt:variant>
        <vt:i4>3</vt:i4>
      </vt:variant>
      <vt:variant>
        <vt:lpstr>Тема</vt:lpstr>
      </vt:variant>
      <vt:variant>
        <vt:i4>1</vt:i4>
      </vt:variant>
      <vt:variant>
        <vt:lpstr>Вбудовані сервери OLE</vt:lpstr>
      </vt:variant>
      <vt:variant>
        <vt:i4>1</vt:i4>
      </vt:variant>
      <vt:variant>
        <vt:lpstr>Заголовки слайдів</vt:lpstr>
      </vt:variant>
      <vt:variant>
        <vt:i4>13</vt:i4>
      </vt:variant>
    </vt:vector>
  </HeadingPairs>
  <TitlesOfParts>
    <vt:vector size="18" baseType="lpstr">
      <vt:lpstr>Calisto MT</vt:lpstr>
      <vt:lpstr>Times New Roman</vt:lpstr>
      <vt:lpstr>Wingdings 2</vt:lpstr>
      <vt:lpstr>Сланець</vt:lpstr>
      <vt:lpstr>Visio</vt:lpstr>
      <vt:lpstr>Колекційна карткова гра із ШІ EXEC_MAGICA</vt:lpstr>
      <vt:lpstr>Призначення і цілі розробки</vt:lpstr>
      <vt:lpstr>Аналіз та порівняння успішних IT-проектів</vt:lpstr>
      <vt:lpstr>Діаграма варіантів використання</vt:lpstr>
      <vt:lpstr>Основні функції розробки</vt:lpstr>
      <vt:lpstr>Архітектура програмного забезпечення</vt:lpstr>
      <vt:lpstr>Архітектура програмного забезпечення (деталізована)</vt:lpstr>
      <vt:lpstr>Принцип роботи штучного інтелекту</vt:lpstr>
      <vt:lpstr>Демонстрація програмного забезпечення</vt:lpstr>
      <vt:lpstr>Презентація PowerPoint</vt:lpstr>
      <vt:lpstr>Розгортання програмного забезпечення</vt:lpstr>
      <vt:lpstr>Використані технології</vt:lpstr>
      <vt:lpstr>Висновки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Колекційна карткова гра із ШІ EXEC_MAGICA</dc:title>
  <dc:creator>Дмитрий Кузьменков</dc:creator>
  <cp:lastModifiedBy>Дмитрий Кузьменков</cp:lastModifiedBy>
  <cp:revision>24</cp:revision>
  <dcterms:created xsi:type="dcterms:W3CDTF">2023-12-25T18:21:08Z</dcterms:created>
  <dcterms:modified xsi:type="dcterms:W3CDTF">2023-12-28T09:24:41Z</dcterms:modified>
</cp:coreProperties>
</file>